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sldIdLst>
    <p:sldId id="256" r:id="rId5"/>
    <p:sldId id="257" r:id="rId6"/>
    <p:sldId id="281" r:id="rId7"/>
    <p:sldId id="280" r:id="rId8"/>
    <p:sldId id="262" r:id="rId9"/>
    <p:sldId id="282" r:id="rId10"/>
    <p:sldId id="283" r:id="rId11"/>
    <p:sldId id="284" r:id="rId12"/>
    <p:sldId id="308" r:id="rId13"/>
    <p:sldId id="309" r:id="rId14"/>
    <p:sldId id="310" r:id="rId15"/>
    <p:sldId id="323" r:id="rId16"/>
    <p:sldId id="326" r:id="rId17"/>
    <p:sldId id="286" r:id="rId18"/>
    <p:sldId id="327" r:id="rId19"/>
    <p:sldId id="287" r:id="rId20"/>
    <p:sldId id="288" r:id="rId21"/>
    <p:sldId id="289" r:id="rId22"/>
    <p:sldId id="290" r:id="rId23"/>
    <p:sldId id="291" r:id="rId24"/>
    <p:sldId id="292" r:id="rId25"/>
    <p:sldId id="294" r:id="rId26"/>
    <p:sldId id="295" r:id="rId27"/>
    <p:sldId id="296" r:id="rId28"/>
    <p:sldId id="304" r:id="rId29"/>
    <p:sldId id="297" r:id="rId30"/>
    <p:sldId id="298" r:id="rId31"/>
    <p:sldId id="299" r:id="rId32"/>
    <p:sldId id="300" r:id="rId33"/>
    <p:sldId id="301" r:id="rId34"/>
    <p:sldId id="302" r:id="rId35"/>
    <p:sldId id="311" r:id="rId36"/>
    <p:sldId id="312" r:id="rId37"/>
    <p:sldId id="314" r:id="rId38"/>
    <p:sldId id="316" r:id="rId39"/>
    <p:sldId id="317" r:id="rId40"/>
    <p:sldId id="318" r:id="rId41"/>
    <p:sldId id="319" r:id="rId42"/>
    <p:sldId id="322" r:id="rId43"/>
    <p:sldId id="325" r:id="rId44"/>
    <p:sldId id="273" r:id="rId45"/>
    <p:sldId id="328" r:id="rId46"/>
    <p:sldId id="274" r:id="rId47"/>
    <p:sldId id="275"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C5A3E-26FA-41DB-82AB-336C5491C423}" v="23" dt="2024-02-14T16:47:11.826"/>
    <p1510:client id="{3C11F812-2028-49D2-99A4-F922DD25E4C7}" v="546" dt="2024-02-14T16:34:09.871"/>
    <p1510:client id="{5D853AEE-A9EB-426C-BC5B-2D39E97947F2}" v="584" dt="2024-02-14T07:13:36.634"/>
    <p1510:client id="{9E05A592-C63F-4278-B77D-8383C621FB87}" v="226" dt="2024-02-14T04:56:00.864"/>
    <p1510:client id="{A3A351CB-B56C-4700-9D24-B2AF3EC11343}" v="1702" dt="2024-02-15T11:20:27.250"/>
    <p1510:client id="{C89B0C60-DFFE-4D23-9A1A-45835DBEABF8}" v="49" dt="2024-02-14T16:50:31.107"/>
    <p1510:client id="{F6D627F6-20FE-4A30-B624-9A7D9E695FE0}" v="763" dt="2024-02-15T12:26:29.53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09517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38276" y="6264633"/>
                <a:ext cx="201564"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63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27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customXml" Target="../ink/ink15.xml"/><Relationship Id="rId18" Type="http://schemas.openxmlformats.org/officeDocument/2006/relationships/customXml" Target="../ink/ink18.xml"/><Relationship Id="rId26" Type="http://schemas.openxmlformats.org/officeDocument/2006/relationships/customXml" Target="../ink/ink26.xml"/><Relationship Id="rId3" Type="http://schemas.openxmlformats.org/officeDocument/2006/relationships/customXml" Target="../ink/ink9.xml"/><Relationship Id="rId21" Type="http://schemas.openxmlformats.org/officeDocument/2006/relationships/customXml" Target="../ink/ink21.xml"/><Relationship Id="rId7" Type="http://schemas.openxmlformats.org/officeDocument/2006/relationships/image" Target="../media/image8.png"/><Relationship Id="rId12" Type="http://schemas.openxmlformats.org/officeDocument/2006/relationships/image" Target="../media/image9.png"/><Relationship Id="rId17" Type="http://schemas.openxmlformats.org/officeDocument/2006/relationships/image" Target="../media/image4.png"/><Relationship Id="rId25" Type="http://schemas.openxmlformats.org/officeDocument/2006/relationships/customXml" Target="../ink/ink25.xml"/><Relationship Id="rId33"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customXml" Target="../ink/ink17.xml"/><Relationship Id="rId20" Type="http://schemas.openxmlformats.org/officeDocument/2006/relationships/customXml" Target="../ink/ink20.xml"/><Relationship Id="rId29"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customXml" Target="../ink/ink14.xml"/><Relationship Id="rId24" Type="http://schemas.openxmlformats.org/officeDocument/2006/relationships/customXml" Target="../ink/ink24.xml"/><Relationship Id="rId32" Type="http://schemas.openxmlformats.org/officeDocument/2006/relationships/image" Target="../media/image11.png"/><Relationship Id="rId5" Type="http://schemas.openxmlformats.org/officeDocument/2006/relationships/image" Target="../media/image7.png"/><Relationship Id="rId15" Type="http://schemas.openxmlformats.org/officeDocument/2006/relationships/customXml" Target="../ink/ink16.xml"/><Relationship Id="rId23" Type="http://schemas.openxmlformats.org/officeDocument/2006/relationships/customXml" Target="../ink/ink23.xml"/><Relationship Id="rId28" Type="http://schemas.openxmlformats.org/officeDocument/2006/relationships/customXml" Target="../ink/ink28.xml"/><Relationship Id="rId10" Type="http://schemas.openxmlformats.org/officeDocument/2006/relationships/customXml" Target="../ink/ink13.xml"/><Relationship Id="rId19" Type="http://schemas.openxmlformats.org/officeDocument/2006/relationships/customXml" Target="../ink/ink19.xml"/><Relationship Id="rId31" Type="http://schemas.openxmlformats.org/officeDocument/2006/relationships/customXml" Target="../ink/ink30.xml"/><Relationship Id="rId9" Type="http://schemas.openxmlformats.org/officeDocument/2006/relationships/customXml" Target="../ink/ink12.xml"/><Relationship Id="rId14" Type="http://schemas.openxmlformats.org/officeDocument/2006/relationships/image" Target="../media/image5.png"/><Relationship Id="rId22" Type="http://schemas.openxmlformats.org/officeDocument/2006/relationships/customXml" Target="../ink/ink22.xml"/><Relationship Id="rId27" Type="http://schemas.openxmlformats.org/officeDocument/2006/relationships/customXml" Target="../ink/ink27.xml"/><Relationship Id="rId30" Type="http://schemas.openxmlformats.org/officeDocument/2006/relationships/customXml" Target="../ink/ink2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38.xml"/><Relationship Id="rId3" Type="http://schemas.openxmlformats.org/officeDocument/2006/relationships/customXml" Target="../ink/ink31.xml"/><Relationship Id="rId7" Type="http://schemas.openxmlformats.org/officeDocument/2006/relationships/customXml" Target="../ink/ink34.xml"/><Relationship Id="rId12" Type="http://schemas.openxmlformats.org/officeDocument/2006/relationships/customXml" Target="../ink/ink37.xm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customXml" Target="../ink/ink33.xml"/><Relationship Id="rId11" Type="http://schemas.openxmlformats.org/officeDocument/2006/relationships/customXml" Target="../ink/ink36.xml"/><Relationship Id="rId5" Type="http://schemas.openxmlformats.org/officeDocument/2006/relationships/customXml" Target="../ink/ink32.xml"/><Relationship Id="rId15" Type="http://schemas.openxmlformats.org/officeDocument/2006/relationships/customXml" Target="../ink/ink40.xm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customXml" Target="../ink/ink35.xml"/><Relationship Id="rId14" Type="http://schemas.openxmlformats.org/officeDocument/2006/relationships/customXml" Target="../ink/ink3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ramadhani28/AppliedDataScienceCapstone"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1127145" y="1791249"/>
            <a:ext cx="9156492" cy="2178855"/>
          </a:xfrm>
        </p:spPr>
        <p:txBody>
          <a:bodyPr anchor="ctr">
            <a:normAutofit/>
          </a:bodyPr>
          <a:lstStyle/>
          <a:p>
            <a:pPr algn="just"/>
            <a:r>
              <a:rPr lang="en-US" b="1">
                <a:latin typeface="IBM Plex Mono SemiBold"/>
              </a:rPr>
              <a:t>SpaceX Falcon 9 first stage Landing Prediction using Data Science.</a:t>
            </a:r>
            <a:endParaRPr lang="en-US"/>
          </a:p>
          <a:p>
            <a:pPr algn="just"/>
            <a:endParaRPr lang="en-US">
              <a:solidFill>
                <a:srgbClr val="0E659B"/>
              </a:solidFill>
            </a:endParaRP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798862" y="4159192"/>
            <a:ext cx="3120618" cy="1810133"/>
          </a:xfrm>
        </p:spPr>
        <p:txBody>
          <a:bodyPr vert="horz" lIns="91440" tIns="45720" rIns="91440" bIns="45720" rtlCol="0" anchor="t">
            <a:normAutofit/>
          </a:bodyPr>
          <a:lstStyle/>
          <a:p>
            <a:pPr marL="0" indent="0">
              <a:buNone/>
            </a:pPr>
            <a:r>
              <a:rPr lang="en-US" dirty="0">
                <a:latin typeface="IBM Plex Mono Text"/>
              </a:rPr>
              <a:t>Ramadhani Maulid </a:t>
            </a:r>
          </a:p>
          <a:p>
            <a:pPr>
              <a:buNone/>
            </a:pPr>
            <a:r>
              <a:rPr lang="en-GB" dirty="0">
                <a:latin typeface="IBM Plex Mono Text"/>
              </a:rPr>
              <a:t>15</a:t>
            </a:r>
            <a:r>
              <a:rPr lang="en-GB" baseline="30000" dirty="0">
                <a:latin typeface="IBM Plex Mono Text"/>
              </a:rPr>
              <a:t>th</a:t>
            </a:r>
            <a:r>
              <a:rPr lang="en-GB" dirty="0">
                <a:latin typeface="IBM Plex Mono Text"/>
              </a:rPr>
              <a:t> February 2024</a:t>
            </a:r>
            <a:endParaRPr lang="en-US" dirty="0"/>
          </a:p>
          <a:p>
            <a:pPr>
              <a:buNone/>
            </a:pPr>
            <a:endParaRPr lang="en-GB">
              <a:latin typeface="IBM Plex Mono Text"/>
            </a:endParaRPr>
          </a:p>
          <a:p>
            <a:pPr marL="0" indent="0">
              <a:buNone/>
            </a:pPr>
            <a:endParaRPr lang="en-US">
              <a:latin typeface="IBM Plex Mono Text"/>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5"/>
              <a:stretch>
                <a:fillRect/>
              </a:stretch>
            </p:blipFill>
            <p:spPr>
              <a:xfrm>
                <a:off x="133488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7"/>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7"/>
              <a:stretch>
                <a:fillRect/>
              </a:stretch>
            </p:blipFill>
            <p:spPr>
              <a:xfrm>
                <a:off x="2115720" y="647491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2"/>
              <a:stretch>
                <a:fillRect/>
              </a:stretch>
            </p:blipFill>
            <p:spPr>
              <a:xfrm>
                <a:off x="-1602000" y="4898496"/>
                <a:ext cx="18000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4"/>
              <a:stretch>
                <a:fillRect/>
              </a:stretch>
            </p:blipFill>
            <p:spPr>
              <a:xfrm>
                <a:off x="290844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17"/>
              <a:stretch>
                <a:fillRect/>
              </a:stretch>
            </p:blipFill>
            <p:spPr>
              <a:xfrm>
                <a:off x="290376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4"/>
              <a:stretch>
                <a:fillRect/>
              </a:stretch>
            </p:blipFill>
            <p:spPr>
              <a:xfrm>
                <a:off x="363996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4"/>
              <a:stretch>
                <a:fillRect/>
              </a:stretch>
            </p:blipFill>
            <p:spPr>
              <a:xfrm>
                <a:off x="3530520" y="867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4"/>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4"/>
              <a:stretch>
                <a:fillRect/>
              </a:stretch>
            </p:blipFill>
            <p:spPr>
              <a:xfrm>
                <a:off x="7041960" y="23308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4"/>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4"/>
              <a:stretch>
                <a:fillRect/>
              </a:stretch>
            </p:blipFill>
            <p:spPr>
              <a:xfrm>
                <a:off x="-2016720" y="37816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4"/>
              <a:stretch>
                <a:fillRect/>
              </a:stretch>
            </p:blipFill>
            <p:spPr>
              <a:xfrm>
                <a:off x="-113904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4"/>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17"/>
              <a:stretch>
                <a:fillRect/>
              </a:stretch>
            </p:blipFill>
            <p:spPr>
              <a:xfrm>
                <a:off x="199440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4"/>
              <a:stretch>
                <a:fillRect/>
              </a:stretch>
            </p:blipFill>
            <p:spPr>
              <a:xfrm>
                <a:off x="1897200" y="8314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29"/>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17"/>
              <a:stretch>
                <a:fillRect/>
              </a:stretch>
            </p:blipFill>
            <p:spPr>
              <a:xfrm>
                <a:off x="-35856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2"/>
              <a:stretch>
                <a:fillRect/>
              </a:stretch>
            </p:blipFill>
            <p:spPr>
              <a:xfrm>
                <a:off x="-2216160" y="1989936"/>
                <a:ext cx="18000" cy="18000"/>
              </a:xfrm>
              <a:prstGeom prst="rect">
                <a:avLst/>
              </a:prstGeom>
            </p:spPr>
          </p:pic>
        </mc:Fallback>
      </mc:AlternateContent>
      <p:pic>
        <p:nvPicPr>
          <p:cNvPr id="5" name="Picture 4" descr="A magnifying glass over a graph&#10;&#10;Description automatically generated">
            <a:extLst>
              <a:ext uri="{FF2B5EF4-FFF2-40B4-BE49-F238E27FC236}">
                <a16:creationId xmlns:a16="http://schemas.microsoft.com/office/drawing/2014/main" id="{FBED86A4-F61E-7EA8-A8C6-52B5E75287D4}"/>
              </a:ext>
            </a:extLst>
          </p:cNvPr>
          <p:cNvPicPr>
            <a:picLocks noChangeAspect="1"/>
          </p:cNvPicPr>
          <p:nvPr/>
        </p:nvPicPr>
        <p:blipFill>
          <a:blip r:embed="rId33"/>
          <a:stretch>
            <a:fillRect/>
          </a:stretch>
        </p:blipFill>
        <p:spPr>
          <a:xfrm>
            <a:off x="1352454" y="3708069"/>
            <a:ext cx="3355293" cy="2397808"/>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43624" y="1825625"/>
            <a:ext cx="9673470" cy="4351338"/>
          </a:xfrm>
        </p:spPr>
        <p:txBody>
          <a:bodyPr vert="horz" lIns="91440" tIns="45720" rIns="91440" bIns="45720" rtlCol="0" anchor="t">
            <a:normAutofit lnSpcReduction="10000"/>
          </a:bodyPr>
          <a:lstStyle/>
          <a:p>
            <a:r>
              <a:rPr lang="en-US" b="1" dirty="0">
                <a:latin typeface="IBM Plex Mono Text"/>
              </a:rPr>
              <a:t>EDA Through SQL (Continued)</a:t>
            </a:r>
            <a:endParaRPr lang="en-US" b="1" dirty="0"/>
          </a:p>
          <a:p>
            <a:pPr lvl="1" algn="just"/>
            <a:r>
              <a:rPr lang="en-US" dirty="0">
                <a:latin typeface="IBM Plex Mono Text"/>
              </a:rPr>
              <a:t>Listing the names of the boosters which have success in drone ship and have payload mass greater than 4000 but less than 6000.</a:t>
            </a:r>
            <a:endParaRPr lang="en-US" dirty="0"/>
          </a:p>
          <a:p>
            <a:pPr lvl="1" algn="just"/>
            <a:r>
              <a:rPr lang="en-US" dirty="0">
                <a:latin typeface="IBM Plex Mono Text"/>
                <a:cs typeface="Arial"/>
              </a:rPr>
              <a:t>Listing the total number of successful and failure mission outcomes.</a:t>
            </a:r>
          </a:p>
          <a:p>
            <a:pPr lvl="1" algn="just"/>
            <a:r>
              <a:rPr lang="en-US" dirty="0">
                <a:latin typeface="IBM Plex Mono Text"/>
                <a:cs typeface="Arial"/>
              </a:rPr>
              <a:t>Listing the names of the booster versions which have carried the maximum payload mass.</a:t>
            </a:r>
          </a:p>
          <a:p>
            <a:pPr lvl="1" algn="just"/>
            <a:r>
              <a:rPr lang="en-US" dirty="0">
                <a:latin typeface="IBM Plex Mono Text"/>
              </a:rPr>
              <a:t>List the records which will display the month names, failure </a:t>
            </a:r>
            <a:r>
              <a:rPr lang="en-US" dirty="0" err="1">
                <a:latin typeface="IBM Plex Mono Text"/>
              </a:rPr>
              <a:t>landing_outcomes</a:t>
            </a:r>
            <a:r>
              <a:rPr lang="en-US" dirty="0">
                <a:latin typeface="IBM Plex Mono Text"/>
              </a:rPr>
              <a:t> in drone ship ,booster versions, </a:t>
            </a:r>
            <a:r>
              <a:rPr lang="en-US" dirty="0" err="1">
                <a:latin typeface="IBM Plex Mono Text"/>
              </a:rPr>
              <a:t>launch_site</a:t>
            </a:r>
            <a:r>
              <a:rPr lang="en-US" dirty="0">
                <a:latin typeface="IBM Plex Mono Text"/>
              </a:rPr>
              <a:t> for the months in year 2015.</a:t>
            </a:r>
          </a:p>
          <a:p>
            <a:pPr lvl="1" algn="just"/>
            <a:r>
              <a:rPr lang="en-US" sz="2400" dirty="0">
                <a:latin typeface="IBM Plex Mono Text"/>
              </a:rPr>
              <a:t>Ranking the count of landing outcomes (such as Failure (drone ship) or Success (ground pad)) between the </a:t>
            </a:r>
            <a:r>
              <a:rPr lang="en-US" dirty="0">
                <a:latin typeface="IBM Plex Mono Text"/>
              </a:rPr>
              <a:t>date 2010-06-04 and 2017-03-20 in descending order</a:t>
            </a:r>
          </a:p>
          <a:p>
            <a:pPr lvl="1" algn="just"/>
            <a:endParaRPr lang="en-US">
              <a:cs typeface="Arial"/>
            </a:endParaRPr>
          </a:p>
          <a:p>
            <a:pPr marL="457200" lvl="1" indent="0" algn="just">
              <a:buNone/>
            </a:pPr>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11767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34448" y="1701115"/>
            <a:ext cx="9673470" cy="4351338"/>
          </a:xfrm>
        </p:spPr>
        <p:txBody>
          <a:bodyPr vert="horz" lIns="91440" tIns="45720" rIns="91440" bIns="45720" rtlCol="0" anchor="t">
            <a:normAutofit/>
          </a:bodyPr>
          <a:lstStyle/>
          <a:p>
            <a:r>
              <a:rPr lang="en-US" b="1" dirty="0">
                <a:latin typeface="IBM Plex Mono Text"/>
              </a:rPr>
              <a:t>Interactive Visual Analytics using Folium</a:t>
            </a:r>
            <a:endParaRPr lang="en-US" b="1" dirty="0"/>
          </a:p>
          <a:p>
            <a:pPr lvl="1" algn="just"/>
            <a:r>
              <a:rPr lang="en-US" dirty="0">
                <a:latin typeface="IBM Plex Mono Text"/>
                <a:cs typeface="Arial"/>
              </a:rPr>
              <a:t>Marked all launch sites on a map and observed their proximity to equator line and the coast (created and inserted map objects such as markers with popup labels, circles, lines to mark the success or failure of launches for each site on the folium map).</a:t>
            </a:r>
            <a:endParaRPr lang="en-US" dirty="0">
              <a:cs typeface="Arial"/>
            </a:endParaRPr>
          </a:p>
          <a:p>
            <a:pPr lvl="1" algn="just"/>
            <a:r>
              <a:rPr lang="en-US" dirty="0">
                <a:latin typeface="IBM Plex Mono Text"/>
                <a:cs typeface="Arial"/>
              </a:rPr>
              <a:t> Marked the success/failed launches for each site on the map by enhancing map by adding the launch outcomes for each site, and see which sites have high success rates by using the color-labeled marker clusters. Data frame used has detailed launch records, and the class column indicates if this launch was successful or not (0 which means failure mapped to red marker,1 which means success marked to green marker for the map). </a:t>
            </a:r>
          </a:p>
          <a:p>
            <a:pPr marL="457200" lvl="1" indent="0" algn="just">
              <a:buNone/>
            </a:pPr>
            <a:endParaRPr lang="en-US">
              <a:cs typeface="Arial"/>
            </a:endParaRPr>
          </a:p>
          <a:p>
            <a:pPr lvl="1" algn="just"/>
            <a:endParaRPr lang="en-US"/>
          </a:p>
          <a:p>
            <a:pPr lvl="1" algn="just"/>
            <a:endParaRPr lang="en-US"/>
          </a:p>
          <a:p>
            <a:endParaRPr lang="en-US"/>
          </a:p>
        </p:txBody>
      </p:sp>
    </p:spTree>
    <p:extLst>
      <p:ext uri="{BB962C8B-B14F-4D97-AF65-F5344CB8AC3E}">
        <p14:creationId xmlns:p14="http://schemas.microsoft.com/office/powerpoint/2010/main" val="346919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08369" y="1701115"/>
            <a:ext cx="9673470" cy="4351338"/>
          </a:xfrm>
        </p:spPr>
        <p:txBody>
          <a:bodyPr vert="horz" lIns="91440" tIns="45720" rIns="91440" bIns="45720" rtlCol="0" anchor="t">
            <a:normAutofit/>
          </a:bodyPr>
          <a:lstStyle/>
          <a:p>
            <a:r>
              <a:rPr lang="en-US" b="1" dirty="0">
                <a:latin typeface="IBM Plex Mono Text"/>
              </a:rPr>
              <a:t>Interactive Visual Analytics using </a:t>
            </a:r>
            <a:r>
              <a:rPr lang="en-US" b="1" err="1">
                <a:latin typeface="IBM Plex Mono Text"/>
              </a:rPr>
              <a:t>Plotly</a:t>
            </a:r>
            <a:r>
              <a:rPr lang="en-US" b="1" dirty="0">
                <a:latin typeface="IBM Plex Mono Text"/>
              </a:rPr>
              <a:t> and Dash</a:t>
            </a:r>
            <a:endParaRPr lang="en-US" b="1" dirty="0"/>
          </a:p>
          <a:p>
            <a:pPr lvl="1" algn="just"/>
            <a:r>
              <a:rPr lang="en-US" dirty="0">
                <a:latin typeface="IBM Plex Mono Text"/>
                <a:cs typeface="Arial"/>
              </a:rPr>
              <a:t>Built a </a:t>
            </a:r>
            <a:r>
              <a:rPr lang="en-US" dirty="0" err="1">
                <a:latin typeface="IBM Plex Mono Text"/>
                <a:cs typeface="Arial"/>
              </a:rPr>
              <a:t>Plotly</a:t>
            </a:r>
            <a:r>
              <a:rPr lang="en-US" dirty="0">
                <a:latin typeface="IBM Plex Mono Text"/>
                <a:cs typeface="Arial"/>
              </a:rPr>
              <a:t> Dash application for users to perform interactive visual analytics on SpaceX launch data in real time.</a:t>
            </a:r>
            <a:endParaRPr lang="en-US" dirty="0">
              <a:cs typeface="Arial"/>
            </a:endParaRPr>
          </a:p>
          <a:p>
            <a:pPr lvl="1" algn="just"/>
            <a:r>
              <a:rPr lang="en-US" sz="2400" dirty="0">
                <a:latin typeface="IBM Plex Mono Text"/>
                <a:cs typeface="Arial"/>
              </a:rPr>
              <a:t>The dashboard application contains input components</a:t>
            </a:r>
            <a:r>
              <a:rPr lang="en-US" dirty="0">
                <a:latin typeface="IBM Plex Mono Text"/>
                <a:cs typeface="Arial"/>
              </a:rPr>
              <a:t> </a:t>
            </a:r>
            <a:r>
              <a:rPr lang="en-US" sz="2400" dirty="0">
                <a:latin typeface="IBM Plex Mono Text"/>
                <a:cs typeface="Arial"/>
              </a:rPr>
              <a:t> dropdown list</a:t>
            </a:r>
            <a:r>
              <a:rPr lang="en-US" dirty="0">
                <a:latin typeface="IBM Plex Mono Text"/>
                <a:cs typeface="Arial"/>
              </a:rPr>
              <a:t> (You can select all sites or specific site) </a:t>
            </a:r>
            <a:r>
              <a:rPr lang="en-US" sz="2400" dirty="0">
                <a:latin typeface="IBM Plex Mono Text"/>
                <a:cs typeface="Arial"/>
              </a:rPr>
              <a:t>and a range slider to interact with a pie chart and a scatter point chart. </a:t>
            </a:r>
            <a:endParaRPr lang="en-US" dirty="0">
              <a:ea typeface="Microsoft YaHei"/>
              <a:cs typeface="Arial"/>
            </a:endParaRPr>
          </a:p>
          <a:p>
            <a:pPr lvl="1" algn="just"/>
            <a:r>
              <a:rPr lang="en-US" dirty="0">
                <a:latin typeface="IBM Plex Mono Text"/>
                <a:ea typeface="Microsoft YaHei"/>
                <a:cs typeface="Arial"/>
              </a:rPr>
              <a:t>After visual analysis using the dashboard (pie and scatter charts), some insights obtained to answer the questions such as Which site has the largest successful launches?, Which site has the highest launch success rate?</a:t>
            </a:r>
          </a:p>
          <a:p>
            <a:pPr lvl="1" algn="just"/>
            <a:r>
              <a:rPr lang="en-US" sz="1100" dirty="0">
                <a:solidFill>
                  <a:srgbClr val="FFFFFF"/>
                </a:solidFill>
                <a:latin typeface="Microsoft YaHei"/>
                <a:ea typeface="Microsoft YaHei"/>
                <a:cs typeface="Arial"/>
              </a:rPr>
              <a:t>After visual analysis using the dashboard, you should be able to obtain some insights to answer the following five question</a:t>
            </a:r>
            <a:endParaRPr lang="en-US" dirty="0">
              <a:latin typeface="IBM Plex Mono Text"/>
              <a:ea typeface="Microsoft YaHei"/>
              <a:cs typeface="Arial"/>
            </a:endParaRPr>
          </a:p>
          <a:p>
            <a:pPr lvl="1" algn="just"/>
            <a:r>
              <a:rPr lang="en-US" sz="1100" dirty="0">
                <a:solidFill>
                  <a:srgbClr val="FFFFFF"/>
                </a:solidFill>
                <a:latin typeface="Microsoft YaHei"/>
                <a:ea typeface="Microsoft YaHei"/>
                <a:cs typeface="Arial"/>
              </a:rPr>
              <a:t>his dashboard application contains input components such as a dropdown list and a range slider to</a:t>
            </a:r>
            <a:br>
              <a:rPr lang="en-US" sz="1100" dirty="0">
                <a:latin typeface="Microsoft YaHei"/>
                <a:ea typeface="Microsoft YaHei"/>
                <a:cs typeface="Arial"/>
              </a:rPr>
            </a:br>
            <a:r>
              <a:rPr lang="en-US" sz="1100" dirty="0">
                <a:solidFill>
                  <a:srgbClr val="FFFFFF"/>
                </a:solidFill>
                <a:latin typeface="Microsoft YaHei"/>
                <a:ea typeface="Microsoft YaHei"/>
                <a:cs typeface="Arial"/>
              </a:rPr>
              <a:t>interact with a pie chart and a scatter point chart.</a:t>
            </a:r>
            <a:endParaRPr lang="en-US" dirty="0"/>
          </a:p>
          <a:p>
            <a:pPr marL="457200" lvl="1" indent="0" algn="just">
              <a:buNone/>
            </a:pPr>
            <a:endParaRPr lang="en-US">
              <a:cs typeface="Arial"/>
            </a:endParaRPr>
          </a:p>
          <a:p>
            <a:pPr lvl="1" algn="just"/>
            <a:endParaRPr lang="en-US"/>
          </a:p>
          <a:p>
            <a:pPr lvl="1" algn="just"/>
            <a:endParaRPr lang="en-US"/>
          </a:p>
          <a:p>
            <a:endParaRPr lang="en-US"/>
          </a:p>
        </p:txBody>
      </p:sp>
    </p:spTree>
    <p:extLst>
      <p:ext uri="{BB962C8B-B14F-4D97-AF65-F5344CB8AC3E}">
        <p14:creationId xmlns:p14="http://schemas.microsoft.com/office/powerpoint/2010/main" val="2006082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93428" y="1775821"/>
            <a:ext cx="9673470" cy="4351338"/>
          </a:xfrm>
        </p:spPr>
        <p:txBody>
          <a:bodyPr vert="horz" lIns="91440" tIns="45720" rIns="91440" bIns="45720" rtlCol="0" anchor="t">
            <a:normAutofit lnSpcReduction="10000"/>
          </a:bodyPr>
          <a:lstStyle/>
          <a:p>
            <a:r>
              <a:rPr lang="en-US" sz="3000" b="1" dirty="0">
                <a:latin typeface="IBM Plex Mono Text"/>
                <a:cs typeface="Arial"/>
              </a:rPr>
              <a:t>Predictive Analysis was achieved through:</a:t>
            </a:r>
            <a:endParaRPr lang="en-US" sz="2600" dirty="0">
              <a:solidFill>
                <a:srgbClr val="000000"/>
              </a:solidFill>
              <a:latin typeface="Arial"/>
              <a:cs typeface="Arial"/>
            </a:endParaRPr>
          </a:p>
          <a:p>
            <a:pPr lvl="1" algn="just"/>
            <a:r>
              <a:rPr lang="en-US" dirty="0">
                <a:latin typeface="IBM Plex Mono Text"/>
                <a:cs typeface="Arial"/>
              </a:rPr>
              <a:t>Performing exploratory Data Analysis and determine Training Labels</a:t>
            </a:r>
          </a:p>
          <a:p>
            <a:pPr lvl="1" algn="just"/>
            <a:r>
              <a:rPr lang="en-US" i="1" dirty="0">
                <a:latin typeface="system-ui"/>
                <a:ea typeface="Microsoft YaHei"/>
                <a:cs typeface="Arial"/>
              </a:rPr>
              <a:t>Creating a column for the class</a:t>
            </a:r>
          </a:p>
          <a:p>
            <a:pPr lvl="1" algn="just"/>
            <a:r>
              <a:rPr lang="en-US" i="1" dirty="0">
                <a:latin typeface="system-ui"/>
                <a:ea typeface="Microsoft YaHei"/>
                <a:cs typeface="Arial"/>
              </a:rPr>
              <a:t>Standardizing the data</a:t>
            </a:r>
          </a:p>
          <a:p>
            <a:pPr lvl="1" algn="just"/>
            <a:r>
              <a:rPr lang="en-US" i="1" dirty="0">
                <a:latin typeface="system-ui"/>
                <a:ea typeface="Microsoft YaHei"/>
                <a:cs typeface="Arial"/>
              </a:rPr>
              <a:t>Split into training data and test data</a:t>
            </a:r>
          </a:p>
          <a:p>
            <a:pPr lvl="1" algn="just"/>
            <a:r>
              <a:rPr lang="en-US" dirty="0">
                <a:latin typeface="IBM Plex Mono Text"/>
                <a:cs typeface="Arial"/>
              </a:rPr>
              <a:t>Finding best Hyperparameter for Support Vector Machines (SVM), Classification Trees, Logistic Regression and K-Nearest Neighbor(KNN)</a:t>
            </a:r>
            <a:endParaRPr lang="en-US">
              <a:latin typeface="Arial"/>
              <a:cs typeface="Arial"/>
            </a:endParaRPr>
          </a:p>
          <a:p>
            <a:pPr lvl="1" algn="just"/>
            <a:r>
              <a:rPr lang="en-US" dirty="0">
                <a:latin typeface="IBM Plex Mono Text"/>
                <a:cs typeface="Arial"/>
              </a:rPr>
              <a:t>Find the method performs best using test data.</a:t>
            </a:r>
            <a:endParaRPr lang="en-US" sz="2200" dirty="0">
              <a:latin typeface="Arial"/>
              <a:cs typeface="Arial"/>
            </a:endParaRPr>
          </a:p>
          <a:p>
            <a:pPr lvl="1" algn="just"/>
            <a:endParaRPr lang="en-US">
              <a:latin typeface="IBM Plex Mono Text"/>
              <a:ea typeface="Microsoft YaHei"/>
              <a:cs typeface="Arial"/>
            </a:endParaRPr>
          </a:p>
          <a:p>
            <a:pPr lvl="1" algn="just"/>
            <a:r>
              <a:rPr lang="en-US" sz="1100" dirty="0">
                <a:solidFill>
                  <a:srgbClr val="FFFFFF"/>
                </a:solidFill>
                <a:latin typeface="Microsoft YaHei"/>
                <a:ea typeface="Microsoft YaHei"/>
                <a:cs typeface="Arial"/>
              </a:rPr>
              <a:t>After visual analysis using the dashboard, you should be able to obtain some insights to answer the following five question</a:t>
            </a:r>
            <a:endParaRPr lang="en-US" dirty="0">
              <a:latin typeface="IBM Plex Mono Text"/>
              <a:ea typeface="Microsoft YaHei"/>
              <a:cs typeface="Arial"/>
            </a:endParaRPr>
          </a:p>
          <a:p>
            <a:pPr lvl="1" algn="just"/>
            <a:r>
              <a:rPr lang="en-US" sz="1100" dirty="0">
                <a:solidFill>
                  <a:srgbClr val="FFFFFF"/>
                </a:solidFill>
                <a:latin typeface="Microsoft YaHei"/>
                <a:ea typeface="Microsoft YaHei"/>
                <a:cs typeface="Arial"/>
              </a:rPr>
              <a:t>his dashboard application contains input components such as a dropdown list and a range slider to</a:t>
            </a:r>
            <a:br>
              <a:rPr lang="en-US" sz="1100" dirty="0">
                <a:latin typeface="Microsoft YaHei"/>
                <a:ea typeface="Microsoft YaHei"/>
                <a:cs typeface="Arial"/>
              </a:rPr>
            </a:br>
            <a:r>
              <a:rPr lang="en-US" sz="1100" dirty="0">
                <a:solidFill>
                  <a:srgbClr val="FFFFFF"/>
                </a:solidFill>
                <a:latin typeface="Microsoft YaHei"/>
                <a:ea typeface="Microsoft YaHei"/>
                <a:cs typeface="Arial"/>
              </a:rPr>
              <a:t>interact with a pie chart and a scatter point chart.</a:t>
            </a:r>
            <a:endParaRPr lang="en-US" dirty="0"/>
          </a:p>
          <a:p>
            <a:pPr marL="457200" lvl="1" indent="0" algn="just">
              <a:buNone/>
            </a:pPr>
            <a:endParaRPr lang="en-US">
              <a:cs typeface="Arial"/>
            </a:endParaRPr>
          </a:p>
          <a:p>
            <a:pPr lvl="1" algn="just"/>
            <a:endParaRPr lang="en-US"/>
          </a:p>
          <a:p>
            <a:pPr lvl="1" algn="just"/>
            <a:endParaRPr lang="en-US"/>
          </a:p>
          <a:p>
            <a:endParaRPr lang="en-US"/>
          </a:p>
        </p:txBody>
      </p:sp>
    </p:spTree>
    <p:extLst>
      <p:ext uri="{BB962C8B-B14F-4D97-AF65-F5344CB8AC3E}">
        <p14:creationId xmlns:p14="http://schemas.microsoft.com/office/powerpoint/2010/main" val="186876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cs typeface="Arial"/>
              </a:rPr>
              <a:t>EDA Through Visualization Results </a:t>
            </a:r>
          </a:p>
          <a:p>
            <a:pPr marL="971550" lvl="1" indent="-285750" algn="just"/>
            <a:r>
              <a:rPr lang="en-US" dirty="0">
                <a:latin typeface="IBM Plex Mono Text"/>
                <a:cs typeface="Arial"/>
              </a:rPr>
              <a:t>To achieve EDA number of plots have been created to visualize relationships between features.</a:t>
            </a:r>
            <a:endParaRPr lang="en-US" dirty="0">
              <a:cs typeface="Arial"/>
            </a:endParaRPr>
          </a:p>
          <a:p>
            <a:pPr marL="971550" lvl="1" indent="-285750" algn="just"/>
            <a:r>
              <a:rPr lang="en-US" dirty="0">
                <a:latin typeface="Arial"/>
                <a:cs typeface="Arial"/>
              </a:rPr>
              <a:t>The results for relationship are covered in the next slides(TITLE shows the features/columns involved in visualization of their relationship)</a:t>
            </a:r>
          </a:p>
          <a:p>
            <a:pPr marL="971550" lvl="1" indent="-285750" algn="just"/>
            <a:r>
              <a:rPr lang="en-US" dirty="0">
                <a:latin typeface="Arial"/>
                <a:cs typeface="Arial"/>
              </a:rPr>
              <a:t>Scatter(</a:t>
            </a:r>
            <a:r>
              <a:rPr lang="en-US" dirty="0" err="1">
                <a:latin typeface="Arial"/>
                <a:cs typeface="Arial"/>
              </a:rPr>
              <a:t>catplot</a:t>
            </a:r>
            <a:r>
              <a:rPr lang="en-US" dirty="0">
                <a:latin typeface="Arial"/>
                <a:cs typeface="Arial"/>
              </a:rPr>
              <a:t>) and Bar plots were used due to nature of the nature .</a:t>
            </a: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996934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Visualization Results </a:t>
            </a:r>
            <a:endParaRPr lang="en-US" dirty="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graph of flight number&#10;&#10;Description automatically generated">
            <a:extLst>
              <a:ext uri="{FF2B5EF4-FFF2-40B4-BE49-F238E27FC236}">
                <a16:creationId xmlns:a16="http://schemas.microsoft.com/office/drawing/2014/main" id="{A603CF05-A528-3AD7-3537-21AB9EDA3DB2}"/>
              </a:ext>
            </a:extLst>
          </p:cNvPr>
          <p:cNvPicPr>
            <a:picLocks noChangeAspect="1"/>
          </p:cNvPicPr>
          <p:nvPr/>
        </p:nvPicPr>
        <p:blipFill>
          <a:blip r:embed="rId2"/>
          <a:stretch>
            <a:fillRect/>
          </a:stretch>
        </p:blipFill>
        <p:spPr>
          <a:xfrm>
            <a:off x="786901" y="2230537"/>
            <a:ext cx="10209804" cy="3532449"/>
          </a:xfrm>
          <a:prstGeom prst="rect">
            <a:avLst/>
          </a:prstGeom>
        </p:spPr>
      </p:pic>
    </p:spTree>
    <p:extLst>
      <p:ext uri="{BB962C8B-B14F-4D97-AF65-F5344CB8AC3E}">
        <p14:creationId xmlns:p14="http://schemas.microsoft.com/office/powerpoint/2010/main" val="3103674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Visualization Results</a:t>
            </a:r>
            <a:endParaRPr lang="en-US" dirty="0"/>
          </a:p>
          <a:p>
            <a:endParaRPr lang="en-US" sz="2200">
              <a:cs typeface="Arial"/>
            </a:endParaRPr>
          </a:p>
        </p:txBody>
      </p:sp>
      <p:pic>
        <p:nvPicPr>
          <p:cNvPr id="5" name="Picture 4" descr="A graph of flight number&#10;&#10;Description automatically generated">
            <a:extLst>
              <a:ext uri="{FF2B5EF4-FFF2-40B4-BE49-F238E27FC236}">
                <a16:creationId xmlns:a16="http://schemas.microsoft.com/office/drawing/2014/main" id="{A9A621AA-06F4-D011-8858-9B8E3FF836EB}"/>
              </a:ext>
            </a:extLst>
          </p:cNvPr>
          <p:cNvPicPr>
            <a:picLocks noChangeAspect="1"/>
          </p:cNvPicPr>
          <p:nvPr/>
        </p:nvPicPr>
        <p:blipFill>
          <a:blip r:embed="rId2"/>
          <a:stretch>
            <a:fillRect/>
          </a:stretch>
        </p:blipFill>
        <p:spPr>
          <a:xfrm>
            <a:off x="786901" y="2088688"/>
            <a:ext cx="10100236" cy="3193603"/>
          </a:xfrm>
          <a:prstGeom prst="rect">
            <a:avLst/>
          </a:prstGeom>
        </p:spPr>
      </p:pic>
    </p:spTree>
    <p:extLst>
      <p:ext uri="{BB962C8B-B14F-4D97-AF65-F5344CB8AC3E}">
        <p14:creationId xmlns:p14="http://schemas.microsoft.com/office/powerpoint/2010/main" val="3823837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28683" y="1601508"/>
            <a:ext cx="10664568" cy="4600357"/>
          </a:xfrm>
        </p:spPr>
        <p:txBody>
          <a:bodyPr vert="horz" lIns="91440" tIns="45720" rIns="91440" bIns="45720" rtlCol="0" anchor="t">
            <a:normAutofit/>
          </a:bodyPr>
          <a:lstStyle/>
          <a:p>
            <a:r>
              <a:rPr lang="en-US" b="1" dirty="0">
                <a:latin typeface="IBM Plex Mono Text"/>
              </a:rPr>
              <a:t>EDA Through Visualization Results</a:t>
            </a:r>
            <a:endParaRPr lang="en-US" b="1" dirty="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a:extLst>
              <a:ext uri="{FF2B5EF4-FFF2-40B4-BE49-F238E27FC236}">
                <a16:creationId xmlns:a16="http://schemas.microsoft.com/office/drawing/2014/main" id="{1B60B1BA-7118-237F-9E68-82A7BA438701}"/>
              </a:ext>
            </a:extLst>
          </p:cNvPr>
          <p:cNvPicPr>
            <a:picLocks noChangeAspect="1"/>
          </p:cNvPicPr>
          <p:nvPr/>
        </p:nvPicPr>
        <p:blipFill>
          <a:blip r:embed="rId2"/>
          <a:stretch>
            <a:fillRect/>
          </a:stretch>
        </p:blipFill>
        <p:spPr>
          <a:xfrm>
            <a:off x="1576020" y="2191371"/>
            <a:ext cx="4985919" cy="3869766"/>
          </a:xfrm>
          <a:prstGeom prst="rect">
            <a:avLst/>
          </a:prstGeom>
        </p:spPr>
      </p:pic>
    </p:spTree>
    <p:extLst>
      <p:ext uri="{BB962C8B-B14F-4D97-AF65-F5344CB8AC3E}">
        <p14:creationId xmlns:p14="http://schemas.microsoft.com/office/powerpoint/2010/main" val="80797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Visualization Results</a:t>
            </a:r>
            <a:endParaRPr lang="en-US" b="1" dirty="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graph of success rate and orbit type&#10;&#10;Description automatically generated">
            <a:extLst>
              <a:ext uri="{FF2B5EF4-FFF2-40B4-BE49-F238E27FC236}">
                <a16:creationId xmlns:a16="http://schemas.microsoft.com/office/drawing/2014/main" id="{EDDFE6AA-0ADD-BDA0-E597-0DA404C027FA}"/>
              </a:ext>
            </a:extLst>
          </p:cNvPr>
          <p:cNvPicPr>
            <a:picLocks noChangeAspect="1"/>
          </p:cNvPicPr>
          <p:nvPr/>
        </p:nvPicPr>
        <p:blipFill>
          <a:blip r:embed="rId2"/>
          <a:stretch>
            <a:fillRect/>
          </a:stretch>
        </p:blipFill>
        <p:spPr>
          <a:xfrm>
            <a:off x="2459596" y="2226837"/>
            <a:ext cx="3667103" cy="3646350"/>
          </a:xfrm>
          <a:prstGeom prst="rect">
            <a:avLst/>
          </a:prstGeom>
        </p:spPr>
      </p:pic>
    </p:spTree>
    <p:extLst>
      <p:ext uri="{BB962C8B-B14F-4D97-AF65-F5344CB8AC3E}">
        <p14:creationId xmlns:p14="http://schemas.microsoft.com/office/powerpoint/2010/main" val="364515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Visualization Results</a:t>
            </a:r>
            <a:endParaRPr lang="en-US" b="1" dirty="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graph with blue and orange dots&#10;&#10;Description automatically generated">
            <a:extLst>
              <a:ext uri="{FF2B5EF4-FFF2-40B4-BE49-F238E27FC236}">
                <a16:creationId xmlns:a16="http://schemas.microsoft.com/office/drawing/2014/main" id="{D7F697DC-ACAC-A8D4-1C42-99B0C79322E5}"/>
              </a:ext>
            </a:extLst>
          </p:cNvPr>
          <p:cNvPicPr>
            <a:picLocks noChangeAspect="1"/>
          </p:cNvPicPr>
          <p:nvPr/>
        </p:nvPicPr>
        <p:blipFill>
          <a:blip r:embed="rId2"/>
          <a:stretch>
            <a:fillRect/>
          </a:stretch>
        </p:blipFill>
        <p:spPr>
          <a:xfrm>
            <a:off x="3205138" y="2169778"/>
            <a:ext cx="3595467" cy="3411103"/>
          </a:xfrm>
          <a:prstGeom prst="rect">
            <a:avLst/>
          </a:prstGeom>
        </p:spPr>
      </p:pic>
    </p:spTree>
    <p:extLst>
      <p:ext uri="{BB962C8B-B14F-4D97-AF65-F5344CB8AC3E}">
        <p14:creationId xmlns:p14="http://schemas.microsoft.com/office/powerpoint/2010/main" val="408778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643887"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64710" y="1626409"/>
            <a:ext cx="5555129" cy="4416083"/>
          </a:xfrm>
        </p:spPr>
        <p:txBody>
          <a:bodyPr vert="horz" lIns="91440" tIns="45720" rIns="91440" bIns="45720" rtlCol="0" anchor="t">
            <a:normAutofit/>
          </a:bodyPr>
          <a:lstStyle/>
          <a:p>
            <a:r>
              <a:rPr lang="en-US" sz="2400" dirty="0">
                <a:latin typeface="IBM Plex Mono Text"/>
              </a:rPr>
              <a:t>Executive Summary</a:t>
            </a:r>
          </a:p>
          <a:p>
            <a:r>
              <a:rPr lang="en-US" sz="2400" dirty="0">
                <a:latin typeface="IBM Plex Mono Text"/>
              </a:rPr>
              <a:t>Introduction</a:t>
            </a:r>
          </a:p>
          <a:p>
            <a:r>
              <a:rPr lang="en-US" sz="2400" dirty="0">
                <a:latin typeface="IBM Plex Mono Text"/>
              </a:rPr>
              <a:t>Methodology</a:t>
            </a:r>
          </a:p>
          <a:p>
            <a:r>
              <a:rPr lang="en-US" sz="2400" dirty="0">
                <a:latin typeface="IBM Plex Mono Text"/>
              </a:rPr>
              <a:t>Results</a:t>
            </a:r>
          </a:p>
          <a:p>
            <a:pPr lvl="1"/>
            <a:r>
              <a:rPr lang="en-US" dirty="0">
                <a:latin typeface="IBM Plex Mono Text"/>
              </a:rPr>
              <a:t>Visualization – Charts</a:t>
            </a:r>
          </a:p>
          <a:p>
            <a:pPr lvl="1"/>
            <a:r>
              <a:rPr lang="en-US" dirty="0">
                <a:latin typeface="IBM Plex Mono Text"/>
              </a:rPr>
              <a:t>Dashboard</a:t>
            </a:r>
          </a:p>
          <a:p>
            <a:r>
              <a:rPr lang="en-US" sz="2400" dirty="0">
                <a:latin typeface="IBM Plex Mono Text"/>
              </a:rPr>
              <a:t>Discussion</a:t>
            </a:r>
          </a:p>
          <a:p>
            <a:pPr lvl="1"/>
            <a:r>
              <a:rPr lang="en-US" dirty="0">
                <a:latin typeface="IBM Plex Mono Text"/>
              </a:rPr>
              <a:t>Findings and Implications</a:t>
            </a:r>
          </a:p>
          <a:p>
            <a:r>
              <a:rPr lang="en-US" sz="2400" dirty="0">
                <a:latin typeface="IBM Plex Mono Text"/>
              </a:rPr>
              <a:t>Conclusion</a:t>
            </a:r>
          </a:p>
          <a:p>
            <a:r>
              <a:rPr lang="en-US" sz="2400" dirty="0">
                <a:latin typeface="IBM Plex Mono Text"/>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4"/>
              <a:stretch>
                <a:fillRect/>
              </a:stretch>
            </p:blipFill>
            <p:spPr>
              <a:xfrm>
                <a:off x="2238120" y="782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4"/>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8"/>
              <a:stretch>
                <a:fillRect/>
              </a:stretch>
            </p:blipFill>
            <p:spPr>
              <a:xfrm>
                <a:off x="2738160" y="75823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0"/>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a:off x="7176240" y="270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4"/>
              <a:stretch>
                <a:fillRect/>
              </a:stretch>
            </p:blipFill>
            <p:spPr>
              <a:xfrm>
                <a:off x="659088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dirty="0">
                <a:latin typeface="IBM Plex Mono Text"/>
              </a:rPr>
              <a:t>EDA Through Visualization Results</a:t>
            </a:r>
            <a:endParaRPr lang="en-US" dirty="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a:extLst>
              <a:ext uri="{FF2B5EF4-FFF2-40B4-BE49-F238E27FC236}">
                <a16:creationId xmlns:a16="http://schemas.microsoft.com/office/drawing/2014/main" id="{EE40D52D-45CE-143B-EA1E-A96A6F7E3B04}"/>
              </a:ext>
            </a:extLst>
          </p:cNvPr>
          <p:cNvPicPr>
            <a:picLocks noChangeAspect="1"/>
          </p:cNvPicPr>
          <p:nvPr/>
        </p:nvPicPr>
        <p:blipFill>
          <a:blip r:embed="rId2"/>
          <a:stretch>
            <a:fillRect/>
          </a:stretch>
        </p:blipFill>
        <p:spPr>
          <a:xfrm>
            <a:off x="1836806" y="2240206"/>
            <a:ext cx="4999087" cy="3871004"/>
          </a:xfrm>
          <a:prstGeom prst="rect">
            <a:avLst/>
          </a:prstGeom>
        </p:spPr>
      </p:pic>
    </p:spTree>
    <p:extLst>
      <p:ext uri="{BB962C8B-B14F-4D97-AF65-F5344CB8AC3E}">
        <p14:creationId xmlns:p14="http://schemas.microsoft.com/office/powerpoint/2010/main" val="4091752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sz="2400">
                <a:latin typeface="IBM Plex Mono Text"/>
              </a:rPr>
              <a:t>EDA through Visualization Results</a:t>
            </a:r>
            <a:endParaRPr lang="en-US"/>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line graph with a line going up&#10;&#10;Description automatically generated">
            <a:extLst>
              <a:ext uri="{FF2B5EF4-FFF2-40B4-BE49-F238E27FC236}">
                <a16:creationId xmlns:a16="http://schemas.microsoft.com/office/drawing/2014/main" id="{77E308D5-16F9-0F58-6CE9-0BC7BD7FEAC9}"/>
              </a:ext>
            </a:extLst>
          </p:cNvPr>
          <p:cNvPicPr>
            <a:picLocks noChangeAspect="1"/>
          </p:cNvPicPr>
          <p:nvPr/>
        </p:nvPicPr>
        <p:blipFill>
          <a:blip r:embed="rId2"/>
          <a:stretch>
            <a:fillRect/>
          </a:stretch>
        </p:blipFill>
        <p:spPr>
          <a:xfrm>
            <a:off x="660854" y="2105957"/>
            <a:ext cx="7635344" cy="4069878"/>
          </a:xfrm>
          <a:prstGeom prst="rect">
            <a:avLst/>
          </a:prstGeom>
        </p:spPr>
      </p:pic>
    </p:spTree>
    <p:extLst>
      <p:ext uri="{BB962C8B-B14F-4D97-AF65-F5344CB8AC3E}">
        <p14:creationId xmlns:p14="http://schemas.microsoft.com/office/powerpoint/2010/main" val="1883059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SQL Results (names of the unique launch sites)</a:t>
            </a:r>
            <a:endParaRPr lang="en-US" b="1" dirty="0"/>
          </a:p>
          <a:p>
            <a:pPr marL="0" indent="0">
              <a:buNone/>
            </a:pPr>
            <a:endParaRPr lang="en-US" sz="2400"/>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screenshot of a computer&#10;&#10;Description automatically generated">
            <a:extLst>
              <a:ext uri="{FF2B5EF4-FFF2-40B4-BE49-F238E27FC236}">
                <a16:creationId xmlns:a16="http://schemas.microsoft.com/office/drawing/2014/main" id="{810ACF8F-A678-8BEE-9C77-4CA485C6F28B}"/>
              </a:ext>
            </a:extLst>
          </p:cNvPr>
          <p:cNvPicPr>
            <a:picLocks noChangeAspect="1"/>
          </p:cNvPicPr>
          <p:nvPr/>
        </p:nvPicPr>
        <p:blipFill>
          <a:blip r:embed="rId2"/>
          <a:stretch>
            <a:fillRect/>
          </a:stretch>
        </p:blipFill>
        <p:spPr>
          <a:xfrm>
            <a:off x="1718340" y="2128498"/>
            <a:ext cx="6666098" cy="3655176"/>
          </a:xfrm>
          <a:prstGeom prst="rect">
            <a:avLst/>
          </a:prstGeom>
        </p:spPr>
      </p:pic>
    </p:spTree>
    <p:extLst>
      <p:ext uri="{BB962C8B-B14F-4D97-AF65-F5344CB8AC3E}">
        <p14:creationId xmlns:p14="http://schemas.microsoft.com/office/powerpoint/2010/main" val="1645568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SQL Results (</a:t>
            </a:r>
            <a:r>
              <a:rPr lang="en-US" b="1">
                <a:latin typeface="IBM Plex Mono Text"/>
              </a:rPr>
              <a:t>5 records that launch sites begin with 'CCA')</a:t>
            </a:r>
            <a:endParaRPr lang="en-US" b="1"/>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screenshot of a computer&#10;&#10;Description automatically generated">
            <a:extLst>
              <a:ext uri="{FF2B5EF4-FFF2-40B4-BE49-F238E27FC236}">
                <a16:creationId xmlns:a16="http://schemas.microsoft.com/office/drawing/2014/main" id="{B45DDEF4-EBE0-0BDC-DD2E-CB582A1CDB98}"/>
              </a:ext>
            </a:extLst>
          </p:cNvPr>
          <p:cNvPicPr>
            <a:picLocks noChangeAspect="1"/>
          </p:cNvPicPr>
          <p:nvPr/>
        </p:nvPicPr>
        <p:blipFill>
          <a:blip r:embed="rId2"/>
          <a:stretch>
            <a:fillRect/>
          </a:stretch>
        </p:blipFill>
        <p:spPr>
          <a:xfrm>
            <a:off x="1457516" y="2546477"/>
            <a:ext cx="7062566" cy="3375985"/>
          </a:xfrm>
          <a:prstGeom prst="rect">
            <a:avLst/>
          </a:prstGeom>
        </p:spPr>
      </p:pic>
    </p:spTree>
    <p:extLst>
      <p:ext uri="{BB962C8B-B14F-4D97-AF65-F5344CB8AC3E}">
        <p14:creationId xmlns:p14="http://schemas.microsoft.com/office/powerpoint/2010/main" val="3649798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SQL Results (total payload mass by NASA(CRS) boosters)</a:t>
            </a:r>
            <a:endParaRPr lang="en-US" b="1"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computer screen shot of a message&#10;&#10;Description automatically generated">
            <a:extLst>
              <a:ext uri="{FF2B5EF4-FFF2-40B4-BE49-F238E27FC236}">
                <a16:creationId xmlns:a16="http://schemas.microsoft.com/office/drawing/2014/main" id="{09F647DF-E6B0-F89E-7CD2-A8D9D877615F}"/>
              </a:ext>
            </a:extLst>
          </p:cNvPr>
          <p:cNvPicPr>
            <a:picLocks noChangeAspect="1"/>
          </p:cNvPicPr>
          <p:nvPr/>
        </p:nvPicPr>
        <p:blipFill>
          <a:blip r:embed="rId2"/>
          <a:stretch>
            <a:fillRect/>
          </a:stretch>
        </p:blipFill>
        <p:spPr>
          <a:xfrm>
            <a:off x="788505" y="2508709"/>
            <a:ext cx="10161706" cy="2208930"/>
          </a:xfrm>
          <a:prstGeom prst="rect">
            <a:avLst/>
          </a:prstGeom>
        </p:spPr>
      </p:pic>
    </p:spTree>
    <p:extLst>
      <p:ext uri="{BB962C8B-B14F-4D97-AF65-F5344CB8AC3E}">
        <p14:creationId xmlns:p14="http://schemas.microsoft.com/office/powerpoint/2010/main" val="1184108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SQL Results (average payload mass carried by booster version F9 v1.1)</a:t>
            </a:r>
            <a:endParaRPr lang="en-US" b="1"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screenshot of a computer&#10;&#10;Description automatically generated">
            <a:extLst>
              <a:ext uri="{FF2B5EF4-FFF2-40B4-BE49-F238E27FC236}">
                <a16:creationId xmlns:a16="http://schemas.microsoft.com/office/drawing/2014/main" id="{513F0E9C-B977-6D3C-2A68-B46B3B36A272}"/>
              </a:ext>
            </a:extLst>
          </p:cNvPr>
          <p:cNvPicPr>
            <a:picLocks noChangeAspect="1"/>
          </p:cNvPicPr>
          <p:nvPr/>
        </p:nvPicPr>
        <p:blipFill>
          <a:blip r:embed="rId2"/>
          <a:stretch>
            <a:fillRect/>
          </a:stretch>
        </p:blipFill>
        <p:spPr>
          <a:xfrm>
            <a:off x="858064" y="2746816"/>
            <a:ext cx="9992940" cy="1803611"/>
          </a:xfrm>
          <a:prstGeom prst="rect">
            <a:avLst/>
          </a:prstGeom>
        </p:spPr>
      </p:pic>
    </p:spTree>
    <p:extLst>
      <p:ext uri="{BB962C8B-B14F-4D97-AF65-F5344CB8AC3E}">
        <p14:creationId xmlns:p14="http://schemas.microsoft.com/office/powerpoint/2010/main" val="2209404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pPr algn="just"/>
            <a:r>
              <a:rPr lang="en-US" b="1" dirty="0">
                <a:latin typeface="IBM Plex Mono Text"/>
              </a:rPr>
              <a:t>EDA Through SQL Results (date when the first successfully landing outcome in ground pad was achieved</a:t>
            </a:r>
            <a:r>
              <a:rPr lang="en-US" dirty="0">
                <a:latin typeface="IBM Plex Mono Text"/>
              </a:rPr>
              <a:t>)</a:t>
            </a:r>
            <a:endParaRPr lang="en-US"/>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screen shot of a computer&#10;&#10;Description automatically generated">
            <a:extLst>
              <a:ext uri="{FF2B5EF4-FFF2-40B4-BE49-F238E27FC236}">
                <a16:creationId xmlns:a16="http://schemas.microsoft.com/office/drawing/2014/main" id="{20DFCCC5-5E80-6B51-E4F8-06DA885E9A2D}"/>
              </a:ext>
            </a:extLst>
          </p:cNvPr>
          <p:cNvPicPr>
            <a:picLocks noChangeAspect="1"/>
          </p:cNvPicPr>
          <p:nvPr/>
        </p:nvPicPr>
        <p:blipFill>
          <a:blip r:embed="rId2"/>
          <a:stretch>
            <a:fillRect/>
          </a:stretch>
        </p:blipFill>
        <p:spPr>
          <a:xfrm>
            <a:off x="1006808" y="2653526"/>
            <a:ext cx="9870204" cy="1554659"/>
          </a:xfrm>
          <a:prstGeom prst="rect">
            <a:avLst/>
          </a:prstGeom>
        </p:spPr>
      </p:pic>
    </p:spTree>
    <p:extLst>
      <p:ext uri="{BB962C8B-B14F-4D97-AF65-F5344CB8AC3E}">
        <p14:creationId xmlns:p14="http://schemas.microsoft.com/office/powerpoint/2010/main" val="50702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pPr algn="just"/>
            <a:r>
              <a:rPr lang="en-US" b="1" dirty="0">
                <a:latin typeface="IBM Plex Mono Text"/>
              </a:rPr>
              <a:t>EDA Through SQL Results (names of the boosters which have success in drone ship and have payload mass greater than 4000 but less than 6000)</a:t>
            </a:r>
            <a:endParaRPr lang="en-US" b="1"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screenshot of a computer&#10;&#10;Description automatically generated">
            <a:extLst>
              <a:ext uri="{FF2B5EF4-FFF2-40B4-BE49-F238E27FC236}">
                <a16:creationId xmlns:a16="http://schemas.microsoft.com/office/drawing/2014/main" id="{04AE0F70-E95B-E439-43DB-E3F2E7A9B2CD}"/>
              </a:ext>
            </a:extLst>
          </p:cNvPr>
          <p:cNvPicPr>
            <a:picLocks noChangeAspect="1"/>
          </p:cNvPicPr>
          <p:nvPr/>
        </p:nvPicPr>
        <p:blipFill>
          <a:blip r:embed="rId2"/>
          <a:stretch>
            <a:fillRect/>
          </a:stretch>
        </p:blipFill>
        <p:spPr>
          <a:xfrm>
            <a:off x="910308" y="2919670"/>
            <a:ext cx="10335585" cy="3263748"/>
          </a:xfrm>
          <a:prstGeom prst="rect">
            <a:avLst/>
          </a:prstGeom>
        </p:spPr>
      </p:pic>
    </p:spTree>
    <p:extLst>
      <p:ext uri="{BB962C8B-B14F-4D97-AF65-F5344CB8AC3E}">
        <p14:creationId xmlns:p14="http://schemas.microsoft.com/office/powerpoint/2010/main" val="32986162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EDA Through SQL Results (total number of successful and failure mission outcomes)</a:t>
            </a:r>
            <a:endParaRPr lang="en-US" b="1"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screenshot of a computer&#10;&#10;Description automatically generated">
            <a:extLst>
              <a:ext uri="{FF2B5EF4-FFF2-40B4-BE49-F238E27FC236}">
                <a16:creationId xmlns:a16="http://schemas.microsoft.com/office/drawing/2014/main" id="{160CEFCF-C6E7-491E-A106-3274A1714BA6}"/>
              </a:ext>
            </a:extLst>
          </p:cNvPr>
          <p:cNvPicPr>
            <a:picLocks noChangeAspect="1"/>
          </p:cNvPicPr>
          <p:nvPr/>
        </p:nvPicPr>
        <p:blipFill>
          <a:blip r:embed="rId2"/>
          <a:stretch>
            <a:fillRect/>
          </a:stretch>
        </p:blipFill>
        <p:spPr>
          <a:xfrm>
            <a:off x="850276" y="2728363"/>
            <a:ext cx="10391841" cy="2953687"/>
          </a:xfrm>
          <a:prstGeom prst="rect">
            <a:avLst/>
          </a:prstGeom>
        </p:spPr>
      </p:pic>
    </p:spTree>
    <p:extLst>
      <p:ext uri="{BB962C8B-B14F-4D97-AF65-F5344CB8AC3E}">
        <p14:creationId xmlns:p14="http://schemas.microsoft.com/office/powerpoint/2010/main" val="1867264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sz="2400" dirty="0">
                <a:latin typeface="IBM Plex Mono Text"/>
              </a:rPr>
              <a:t>EDA Through SQL Results (</a:t>
            </a:r>
            <a:r>
              <a:rPr lang="en-US" dirty="0">
                <a:latin typeface="IBM Plex Mono Text"/>
              </a:rPr>
              <a:t>names of the </a:t>
            </a:r>
            <a:r>
              <a:rPr lang="en-US" dirty="0" err="1">
                <a:latin typeface="IBM Plex Mono Text"/>
              </a:rPr>
              <a:t>booster_versions</a:t>
            </a:r>
            <a:r>
              <a:rPr lang="en-US" dirty="0">
                <a:latin typeface="IBM Plex Mono Text"/>
              </a:rPr>
              <a:t> which have carried the maximum payload mass use a subquery)</a:t>
            </a:r>
            <a:endParaRPr lang="en-US"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5" name="Picture 4" descr="A screenshot of a computer&#10;&#10;Description automatically generated">
            <a:extLst>
              <a:ext uri="{FF2B5EF4-FFF2-40B4-BE49-F238E27FC236}">
                <a16:creationId xmlns:a16="http://schemas.microsoft.com/office/drawing/2014/main" id="{FCA99C99-BFF6-48BF-AC25-92790055F8B9}"/>
              </a:ext>
            </a:extLst>
          </p:cNvPr>
          <p:cNvPicPr>
            <a:picLocks noChangeAspect="1"/>
          </p:cNvPicPr>
          <p:nvPr/>
        </p:nvPicPr>
        <p:blipFill>
          <a:blip r:embed="rId2"/>
          <a:stretch>
            <a:fillRect/>
          </a:stretch>
        </p:blipFill>
        <p:spPr>
          <a:xfrm>
            <a:off x="2325433" y="2401649"/>
            <a:ext cx="4627803" cy="3666708"/>
          </a:xfrm>
          <a:prstGeom prst="rect">
            <a:avLst/>
          </a:prstGeom>
        </p:spPr>
      </p:pic>
    </p:spTree>
    <p:extLst>
      <p:ext uri="{BB962C8B-B14F-4D97-AF65-F5344CB8AC3E}">
        <p14:creationId xmlns:p14="http://schemas.microsoft.com/office/powerpoint/2010/main" val="154847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97263" y="1825624"/>
            <a:ext cx="10556537" cy="4465447"/>
          </a:xfrm>
        </p:spPr>
        <p:txBody>
          <a:bodyPr vert="horz" lIns="91440" tIns="45720" rIns="91440" bIns="45720" rtlCol="0" anchor="t">
            <a:normAutofit fontScale="92500" lnSpcReduction="10000"/>
          </a:bodyPr>
          <a:lstStyle/>
          <a:p>
            <a:pPr algn="just"/>
            <a:r>
              <a:rPr lang="en-US" sz="2200" dirty="0">
                <a:latin typeface="IBM Plex Mono Text"/>
              </a:rPr>
              <a:t>Data science has been employed to determine if the SpaceX Falcon 9 first stage will land successfully. First stage does most of work, larger than second stage and highly determines the cost of lunch. Cost of the first stage lunch influences decision of opting alternative bids from other space agencies.</a:t>
            </a:r>
            <a:endParaRPr lang="en-US" sz="2200"/>
          </a:p>
          <a:p>
            <a:r>
              <a:rPr lang="en-US" sz="2200" dirty="0">
                <a:latin typeface="IBM Plex Mono Text"/>
              </a:rPr>
              <a:t>Summary of Methodologies</a:t>
            </a:r>
            <a:endParaRPr lang="en-US" sz="2200"/>
          </a:p>
          <a:p>
            <a:pPr lvl="1"/>
            <a:r>
              <a:rPr lang="en-US" sz="2000" dirty="0">
                <a:latin typeface="IBM Plex Mono Text"/>
              </a:rPr>
              <a:t>Data Collection through SpaceX REST API and Web Scraping.</a:t>
            </a:r>
          </a:p>
          <a:p>
            <a:pPr lvl="1"/>
            <a:r>
              <a:rPr lang="en-US" sz="2000" dirty="0">
                <a:latin typeface="IBM Plex Mono Text"/>
              </a:rPr>
              <a:t>Data Transformation  through Data Wrangling.</a:t>
            </a:r>
          </a:p>
          <a:p>
            <a:pPr lvl="1"/>
            <a:r>
              <a:rPr lang="en-US" sz="2000" dirty="0">
                <a:latin typeface="IBM Plex Mono Text"/>
              </a:rPr>
              <a:t>Exploratory data analysis (EDA) using SQL , and Visualization by Pandas and Matplotlib.</a:t>
            </a:r>
          </a:p>
          <a:p>
            <a:pPr lvl="1"/>
            <a:r>
              <a:rPr lang="en-US" sz="2000" dirty="0">
                <a:latin typeface="IBM Plex Mono Text"/>
              </a:rPr>
              <a:t>Interactive Visual Analytics using Folium (Map) and </a:t>
            </a:r>
            <a:r>
              <a:rPr lang="en-US" sz="2000" dirty="0" err="1">
                <a:latin typeface="IBM Plex Mono Text"/>
              </a:rPr>
              <a:t>Plotly</a:t>
            </a:r>
            <a:r>
              <a:rPr lang="en-US" sz="2000" dirty="0">
                <a:latin typeface="IBM Plex Mono Text"/>
              </a:rPr>
              <a:t> Dash (Dashboard)</a:t>
            </a:r>
          </a:p>
          <a:p>
            <a:pPr lvl="1"/>
            <a:r>
              <a:rPr lang="en-US" sz="2000" dirty="0">
                <a:latin typeface="IBM Plex Mono Text"/>
              </a:rPr>
              <a:t>Predictive analysis using machine learning techniques (support vector machine (SVM),  logistic regression, decision trees and K-nearest neighbor (KNN)) </a:t>
            </a:r>
            <a:endParaRPr lang="en-US" sz="2000"/>
          </a:p>
          <a:p>
            <a:r>
              <a:rPr lang="en-US" sz="2200" dirty="0">
                <a:latin typeface="Arial"/>
                <a:cs typeface="Arial"/>
              </a:rPr>
              <a:t>Summary of all Results</a:t>
            </a:r>
            <a:endParaRPr lang="en-US" sz="2200">
              <a:solidFill>
                <a:srgbClr val="000000"/>
              </a:solidFill>
              <a:latin typeface="Arial"/>
              <a:cs typeface="Arial"/>
            </a:endParaRPr>
          </a:p>
          <a:p>
            <a:pPr lvl="1"/>
            <a:r>
              <a:rPr lang="en-US" sz="2000" dirty="0">
                <a:latin typeface="IBM Plex Mono Text"/>
                <a:cs typeface="Arial"/>
              </a:rPr>
              <a:t>EDA Results.</a:t>
            </a:r>
          </a:p>
          <a:p>
            <a:pPr lvl="1"/>
            <a:r>
              <a:rPr lang="en-US" sz="2000" dirty="0">
                <a:latin typeface="IBM Plex Mono Text"/>
                <a:cs typeface="Arial"/>
              </a:rPr>
              <a:t>Interactive Visual Analytics Results.</a:t>
            </a:r>
            <a:endParaRPr lang="en-US" sz="2000">
              <a:cs typeface="Arial"/>
            </a:endParaRPr>
          </a:p>
          <a:p>
            <a:pPr lvl="1"/>
            <a:r>
              <a:rPr lang="en-US" sz="2000" dirty="0">
                <a:latin typeface="IBM Plex Mono Text"/>
                <a:cs typeface="Arial"/>
              </a:rPr>
              <a:t>Predictive Analysis Results.</a:t>
            </a:r>
            <a:endParaRPr lang="en-US" sz="2000" dirty="0">
              <a:cs typeface="Arial"/>
            </a:endParaRPr>
          </a:p>
          <a:p>
            <a:pPr marL="0" indent="0">
              <a:buNone/>
            </a:pPr>
            <a:endParaRPr lang="en-US" sz="2200">
              <a:cs typeface="Arial"/>
            </a:endParaRPr>
          </a:p>
          <a:p>
            <a:endParaRPr lang="en-US" sz="2200">
              <a:cs typeface="Arial"/>
            </a:endParaRPr>
          </a:p>
        </p:txBody>
      </p:sp>
    </p:spTree>
    <p:extLst>
      <p:ext uri="{BB962C8B-B14F-4D97-AF65-F5344CB8AC3E}">
        <p14:creationId xmlns:p14="http://schemas.microsoft.com/office/powerpoint/2010/main" val="3701062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sz="2400" dirty="0">
                <a:latin typeface="IBM Plex Mono Text"/>
              </a:rPr>
              <a:t>EDA Through SQL Results (</a:t>
            </a:r>
            <a:r>
              <a:rPr lang="en-US" dirty="0">
                <a:latin typeface="IBM Plex Mono Text"/>
              </a:rPr>
              <a:t>he month names, failure </a:t>
            </a:r>
            <a:r>
              <a:rPr lang="en-US" dirty="0" err="1">
                <a:latin typeface="IBM Plex Mono Text"/>
              </a:rPr>
              <a:t>landing_outcomes</a:t>
            </a:r>
            <a:r>
              <a:rPr lang="en-US" dirty="0">
                <a:latin typeface="IBM Plex Mono Text"/>
              </a:rPr>
              <a:t> in drone ship ,booster versions, </a:t>
            </a:r>
            <a:r>
              <a:rPr lang="en-US" dirty="0" err="1">
                <a:latin typeface="IBM Plex Mono Text"/>
              </a:rPr>
              <a:t>launch_site</a:t>
            </a:r>
            <a:r>
              <a:rPr lang="en-US" dirty="0">
                <a:latin typeface="IBM Plex Mono Text"/>
              </a:rPr>
              <a:t> for the months in year 2015).</a:t>
            </a:r>
            <a:endParaRPr lang="en-US" dirty="0"/>
          </a:p>
          <a:p>
            <a:pPr lvl="1" algn="just"/>
            <a:endParaRPr lang="en-US">
              <a:cs typeface="Arial"/>
            </a:endParaRPr>
          </a:p>
          <a:p>
            <a:pPr lvl="1" algn="just"/>
            <a:endParaRPr lang="en-US" sz="2400">
              <a:cs typeface="Arial"/>
            </a:endParaRPr>
          </a:p>
          <a:p>
            <a:pPr lvl="1" algn="just"/>
            <a:endParaRPr lang="en-US" sz="1800">
              <a:cs typeface="Arial"/>
            </a:endParaRPr>
          </a:p>
          <a:p>
            <a:endParaRPr lang="en-US" sz="2200">
              <a:cs typeface="Arial"/>
            </a:endParaRPr>
          </a:p>
        </p:txBody>
      </p:sp>
      <p:pic>
        <p:nvPicPr>
          <p:cNvPr id="6" name="Picture 5" descr="A screenshot of a computer program&#10;&#10;Description automatically generated">
            <a:extLst>
              <a:ext uri="{FF2B5EF4-FFF2-40B4-BE49-F238E27FC236}">
                <a16:creationId xmlns:a16="http://schemas.microsoft.com/office/drawing/2014/main" id="{AC8793EA-6E9A-AA8E-FA51-149166E46A64}"/>
              </a:ext>
            </a:extLst>
          </p:cNvPr>
          <p:cNvPicPr>
            <a:picLocks noChangeAspect="1"/>
          </p:cNvPicPr>
          <p:nvPr/>
        </p:nvPicPr>
        <p:blipFill>
          <a:blip r:embed="rId2"/>
          <a:stretch>
            <a:fillRect/>
          </a:stretch>
        </p:blipFill>
        <p:spPr>
          <a:xfrm>
            <a:off x="996813" y="2559621"/>
            <a:ext cx="10013397" cy="2932615"/>
          </a:xfrm>
          <a:prstGeom prst="rect">
            <a:avLst/>
          </a:prstGeom>
        </p:spPr>
      </p:pic>
    </p:spTree>
    <p:extLst>
      <p:ext uri="{BB962C8B-B14F-4D97-AF65-F5344CB8AC3E}">
        <p14:creationId xmlns:p14="http://schemas.microsoft.com/office/powerpoint/2010/main" val="139831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pPr algn="just"/>
            <a:r>
              <a:rPr lang="en-US" b="1" dirty="0">
                <a:latin typeface="IBM Plex Mono Text"/>
              </a:rPr>
              <a:t>EDA Through SQL Results (count of landing outcomes (such as Failure (drone ship) or Success (ground pad)) between the date 2010-06-04 and 2017-03-20, in descending order)</a:t>
            </a:r>
            <a:endParaRPr lang="en-US" b="1" dirty="0"/>
          </a:p>
          <a:p>
            <a:pPr marL="0" indent="0">
              <a:buNone/>
            </a:pPr>
            <a:endParaRPr lang="en-US" sz="2400"/>
          </a:p>
          <a:p>
            <a:pPr lvl="1" algn="just"/>
            <a:endParaRPr lang="en-US" sz="2400">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4" name="Picture 3" descr="A screenshot of a computer&#10;&#10;Description automatically generated">
            <a:extLst>
              <a:ext uri="{FF2B5EF4-FFF2-40B4-BE49-F238E27FC236}">
                <a16:creationId xmlns:a16="http://schemas.microsoft.com/office/drawing/2014/main" id="{8DA85AF1-2F88-AD18-882E-8FC15607ABA2}"/>
              </a:ext>
            </a:extLst>
          </p:cNvPr>
          <p:cNvPicPr>
            <a:picLocks noChangeAspect="1"/>
          </p:cNvPicPr>
          <p:nvPr/>
        </p:nvPicPr>
        <p:blipFill>
          <a:blip r:embed="rId2"/>
          <a:stretch>
            <a:fillRect/>
          </a:stretch>
        </p:blipFill>
        <p:spPr>
          <a:xfrm>
            <a:off x="2739046" y="2869006"/>
            <a:ext cx="4847267" cy="3186083"/>
          </a:xfrm>
          <a:prstGeom prst="rect">
            <a:avLst/>
          </a:prstGeom>
        </p:spPr>
      </p:pic>
    </p:spTree>
    <p:extLst>
      <p:ext uri="{BB962C8B-B14F-4D97-AF65-F5344CB8AC3E}">
        <p14:creationId xmlns:p14="http://schemas.microsoft.com/office/powerpoint/2010/main" val="2510097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Interactive Visual Analytics with Folium</a:t>
            </a:r>
          </a:p>
          <a:p>
            <a:r>
              <a:rPr lang="en-US" sz="2400" dirty="0">
                <a:latin typeface="IBM Plex Mono Text"/>
              </a:rPr>
              <a:t>Mark all launch sites on a map (All sites are close proximity to equator and coast)</a:t>
            </a:r>
          </a:p>
          <a:p>
            <a:endParaRPr lang="en-US" sz="2400">
              <a:cs typeface="Arial"/>
            </a:endParaRPr>
          </a:p>
          <a:p>
            <a:pPr marL="0" indent="0">
              <a:buNone/>
            </a:pPr>
            <a:endParaRPr lang="en-US">
              <a:cs typeface="Arial"/>
            </a:endParaRPr>
          </a:p>
          <a:p>
            <a:pPr lvl="1" algn="just"/>
            <a:endParaRPr lang="en-US">
              <a:cs typeface="Arial"/>
            </a:endParaRPr>
          </a:p>
          <a:p>
            <a:pPr lvl="1" algn="just"/>
            <a:endParaRPr lang="en-US">
              <a:cs typeface="Arial"/>
            </a:endParaRPr>
          </a:p>
          <a:p>
            <a:pPr lvl="1" algn="just"/>
            <a:endParaRPr lang="en-US" sz="1800">
              <a:cs typeface="Arial"/>
            </a:endParaRPr>
          </a:p>
          <a:p>
            <a:endParaRPr lang="en-US" sz="2200">
              <a:cs typeface="Arial"/>
            </a:endParaRPr>
          </a:p>
        </p:txBody>
      </p:sp>
      <p:pic>
        <p:nvPicPr>
          <p:cNvPr id="6" name="Picture 5">
            <a:extLst>
              <a:ext uri="{FF2B5EF4-FFF2-40B4-BE49-F238E27FC236}">
                <a16:creationId xmlns:a16="http://schemas.microsoft.com/office/drawing/2014/main" id="{98B3D5AB-D017-2E65-CCA5-E7BE92CDADC8}"/>
              </a:ext>
            </a:extLst>
          </p:cNvPr>
          <p:cNvPicPr>
            <a:picLocks noChangeAspect="1"/>
          </p:cNvPicPr>
          <p:nvPr/>
        </p:nvPicPr>
        <p:blipFill>
          <a:blip r:embed="rId2"/>
          <a:stretch>
            <a:fillRect/>
          </a:stretch>
        </p:blipFill>
        <p:spPr>
          <a:xfrm>
            <a:off x="2528818" y="2576233"/>
            <a:ext cx="5733070" cy="3511180"/>
          </a:xfrm>
          <a:prstGeom prst="rect">
            <a:avLst/>
          </a:prstGeom>
        </p:spPr>
      </p:pic>
    </p:spTree>
    <p:extLst>
      <p:ext uri="{BB962C8B-B14F-4D97-AF65-F5344CB8AC3E}">
        <p14:creationId xmlns:p14="http://schemas.microsoft.com/office/powerpoint/2010/main" val="32143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Interactive Visual Analytics with Folium</a:t>
            </a:r>
            <a:endParaRPr lang="en-US" sz="2400" dirty="0">
              <a:latin typeface="IBM Plex Mono Text"/>
            </a:endParaRPr>
          </a:p>
          <a:p>
            <a:r>
              <a:rPr lang="en-US" sz="2400" dirty="0">
                <a:latin typeface="IBM Plex Mono Text"/>
              </a:rPr>
              <a:t>Mark the success/failed launches for each site on the map</a:t>
            </a:r>
            <a:endParaRPr lang="en-US" sz="2400" dirty="0"/>
          </a:p>
          <a:p>
            <a:endParaRPr lang="en-US" sz="2200">
              <a:cs typeface="Arial"/>
            </a:endParaRPr>
          </a:p>
        </p:txBody>
      </p:sp>
      <p:pic>
        <p:nvPicPr>
          <p:cNvPr id="5" name="Picture 4" descr="A map of the united states&#10;&#10;Description automatically generated">
            <a:extLst>
              <a:ext uri="{FF2B5EF4-FFF2-40B4-BE49-F238E27FC236}">
                <a16:creationId xmlns:a16="http://schemas.microsoft.com/office/drawing/2014/main" id="{895F9AC9-4FF8-028A-07D9-F164172E31AA}"/>
              </a:ext>
            </a:extLst>
          </p:cNvPr>
          <p:cNvPicPr>
            <a:picLocks noChangeAspect="1"/>
          </p:cNvPicPr>
          <p:nvPr/>
        </p:nvPicPr>
        <p:blipFill>
          <a:blip r:embed="rId2"/>
          <a:stretch>
            <a:fillRect/>
          </a:stretch>
        </p:blipFill>
        <p:spPr>
          <a:xfrm>
            <a:off x="1532905" y="2500792"/>
            <a:ext cx="5741030" cy="3593572"/>
          </a:xfrm>
          <a:prstGeom prst="rect">
            <a:avLst/>
          </a:prstGeom>
        </p:spPr>
      </p:pic>
    </p:spTree>
    <p:extLst>
      <p:ext uri="{BB962C8B-B14F-4D97-AF65-F5344CB8AC3E}">
        <p14:creationId xmlns:p14="http://schemas.microsoft.com/office/powerpoint/2010/main" val="3385281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Interactive Visual Analytics with Folium</a:t>
            </a:r>
            <a:endParaRPr lang="en-US" sz="2400" dirty="0">
              <a:latin typeface="IBM Plex Mono Text"/>
            </a:endParaRPr>
          </a:p>
          <a:p>
            <a:r>
              <a:rPr lang="en-US" sz="2400" dirty="0">
                <a:latin typeface="IBM Plex Mono Text"/>
              </a:rPr>
              <a:t>Mark the success/failed launches for each site on the map (Green for Success, Red for Failure, this is obtained upon double clicking of the circles in previous plot)</a:t>
            </a:r>
            <a:endParaRPr lang="en-US"/>
          </a:p>
          <a:p>
            <a:pPr lvl="1" algn="just"/>
            <a:endParaRPr lang="en-US" sz="1800">
              <a:cs typeface="Arial"/>
            </a:endParaRPr>
          </a:p>
          <a:p>
            <a:endParaRPr lang="en-US" sz="2200">
              <a:cs typeface="Arial"/>
            </a:endParaRPr>
          </a:p>
        </p:txBody>
      </p:sp>
      <p:pic>
        <p:nvPicPr>
          <p:cNvPr id="4" name="Picture 3" descr="A map of the united states&#10;&#10;Description automatically generated">
            <a:extLst>
              <a:ext uri="{FF2B5EF4-FFF2-40B4-BE49-F238E27FC236}">
                <a16:creationId xmlns:a16="http://schemas.microsoft.com/office/drawing/2014/main" id="{F08CED52-1D25-3908-2273-9331E5EAF529}"/>
              </a:ext>
            </a:extLst>
          </p:cNvPr>
          <p:cNvPicPr>
            <a:picLocks noChangeAspect="1"/>
          </p:cNvPicPr>
          <p:nvPr/>
        </p:nvPicPr>
        <p:blipFill>
          <a:blip r:embed="rId2"/>
          <a:stretch>
            <a:fillRect/>
          </a:stretch>
        </p:blipFill>
        <p:spPr>
          <a:xfrm>
            <a:off x="1632064" y="2857171"/>
            <a:ext cx="8249035" cy="3068293"/>
          </a:xfrm>
          <a:prstGeom prst="rect">
            <a:avLst/>
          </a:prstGeom>
        </p:spPr>
      </p:pic>
    </p:spTree>
    <p:extLst>
      <p:ext uri="{BB962C8B-B14F-4D97-AF65-F5344CB8AC3E}">
        <p14:creationId xmlns:p14="http://schemas.microsoft.com/office/powerpoint/2010/main" val="2388265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Interactive Visual Analytics with </a:t>
            </a:r>
            <a:r>
              <a:rPr lang="en-US" b="1" dirty="0" err="1">
                <a:latin typeface="IBM Plex Mono Text"/>
              </a:rPr>
              <a:t>Plotly</a:t>
            </a:r>
            <a:r>
              <a:rPr lang="en-US" b="1" dirty="0">
                <a:latin typeface="IBM Plex Mono Text"/>
              </a:rPr>
              <a:t> and Dash</a:t>
            </a:r>
            <a:endParaRPr lang="en-US" sz="2400" dirty="0">
              <a:latin typeface="IBM Plex Mono Text"/>
            </a:endParaRPr>
          </a:p>
          <a:p>
            <a:r>
              <a:rPr lang="en-US" sz="2400" dirty="0">
                <a:latin typeface="IBM Plex Mono Text"/>
              </a:rPr>
              <a:t>Total Success Launches by Site (KSC LC-39A has the largest successful launches).</a:t>
            </a:r>
            <a:endParaRPr lang="en-US" sz="2400" dirty="0"/>
          </a:p>
          <a:p>
            <a:pPr lvl="1" algn="just"/>
            <a:endParaRPr lang="en-US" sz="1800">
              <a:cs typeface="Arial"/>
            </a:endParaRPr>
          </a:p>
          <a:p>
            <a:endParaRPr lang="en-US" sz="2200">
              <a:cs typeface="Arial"/>
            </a:endParaRPr>
          </a:p>
        </p:txBody>
      </p:sp>
      <p:pic>
        <p:nvPicPr>
          <p:cNvPr id="5" name="Picture 4" descr="A pie chart with different colored circles&#10;&#10;Description automatically generated">
            <a:extLst>
              <a:ext uri="{FF2B5EF4-FFF2-40B4-BE49-F238E27FC236}">
                <a16:creationId xmlns:a16="http://schemas.microsoft.com/office/drawing/2014/main" id="{8FDFA1FD-1470-5E7A-0FB2-1991706C81D2}"/>
              </a:ext>
            </a:extLst>
          </p:cNvPr>
          <p:cNvPicPr>
            <a:picLocks noChangeAspect="1"/>
          </p:cNvPicPr>
          <p:nvPr/>
        </p:nvPicPr>
        <p:blipFill>
          <a:blip r:embed="rId2"/>
          <a:stretch>
            <a:fillRect/>
          </a:stretch>
        </p:blipFill>
        <p:spPr>
          <a:xfrm>
            <a:off x="2697638" y="2579843"/>
            <a:ext cx="6552686" cy="3705415"/>
          </a:xfrm>
          <a:prstGeom prst="rect">
            <a:avLst/>
          </a:prstGeom>
        </p:spPr>
      </p:pic>
    </p:spTree>
    <p:extLst>
      <p:ext uri="{BB962C8B-B14F-4D97-AF65-F5344CB8AC3E}">
        <p14:creationId xmlns:p14="http://schemas.microsoft.com/office/powerpoint/2010/main" val="4198489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rPr>
              <a:t>Interactive Visual Analytics with </a:t>
            </a:r>
            <a:r>
              <a:rPr lang="en-US" b="1" dirty="0" err="1">
                <a:latin typeface="IBM Plex Mono Text"/>
              </a:rPr>
              <a:t>Plotly</a:t>
            </a:r>
            <a:r>
              <a:rPr lang="en-US" b="1" dirty="0">
                <a:latin typeface="IBM Plex Mono Text"/>
              </a:rPr>
              <a:t> and Dash</a:t>
            </a:r>
            <a:endParaRPr lang="en-US" sz="2400" dirty="0">
              <a:latin typeface="IBM Plex Mono Text"/>
            </a:endParaRPr>
          </a:p>
          <a:p>
            <a:r>
              <a:rPr lang="en-US" sz="2400" dirty="0">
                <a:latin typeface="IBM Plex Mono Text"/>
              </a:rPr>
              <a:t>Success Launches Rate by Selecting Specific Site (KSC LC-39A </a:t>
            </a:r>
            <a:r>
              <a:rPr lang="en-US" sz="2400" dirty="0">
                <a:latin typeface="IBM Plex Mono Text"/>
                <a:ea typeface="Microsoft YaHei"/>
              </a:rPr>
              <a:t>has the highest launch success rate (76.9)).</a:t>
            </a:r>
            <a:r>
              <a:rPr lang="en-US" sz="1100" dirty="0">
                <a:solidFill>
                  <a:srgbClr val="FFFFFF"/>
                </a:solidFill>
                <a:latin typeface="Microsoft YaHei"/>
                <a:ea typeface="Microsoft YaHei"/>
              </a:rPr>
              <a:t>as the highest launch success rat</a:t>
            </a:r>
            <a:endParaRPr lang="en-US" sz="2400" dirty="0"/>
          </a:p>
          <a:p>
            <a:pPr lvl="1" algn="just"/>
            <a:endParaRPr lang="en-US" sz="1800">
              <a:cs typeface="Arial"/>
            </a:endParaRPr>
          </a:p>
          <a:p>
            <a:endParaRPr lang="en-US" sz="2200">
              <a:cs typeface="Arial"/>
            </a:endParaRPr>
          </a:p>
        </p:txBody>
      </p:sp>
      <p:pic>
        <p:nvPicPr>
          <p:cNvPr id="4" name="Picture 3" descr="A pie chart with a blue and red circle&#10;&#10;Description automatically generated">
            <a:extLst>
              <a:ext uri="{FF2B5EF4-FFF2-40B4-BE49-F238E27FC236}">
                <a16:creationId xmlns:a16="http://schemas.microsoft.com/office/drawing/2014/main" id="{76F48D91-A230-1983-525F-041830C1FFFC}"/>
              </a:ext>
            </a:extLst>
          </p:cNvPr>
          <p:cNvPicPr>
            <a:picLocks noChangeAspect="1"/>
          </p:cNvPicPr>
          <p:nvPr/>
        </p:nvPicPr>
        <p:blipFill>
          <a:blip r:embed="rId2"/>
          <a:stretch>
            <a:fillRect/>
          </a:stretch>
        </p:blipFill>
        <p:spPr>
          <a:xfrm>
            <a:off x="2465728" y="2987875"/>
            <a:ext cx="5769134" cy="3188405"/>
          </a:xfrm>
          <a:prstGeom prst="rect">
            <a:avLst/>
          </a:prstGeom>
        </p:spPr>
      </p:pic>
    </p:spTree>
    <p:extLst>
      <p:ext uri="{BB962C8B-B14F-4D97-AF65-F5344CB8AC3E}">
        <p14:creationId xmlns:p14="http://schemas.microsoft.com/office/powerpoint/2010/main" val="1755571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ea typeface="Microsoft YaHei"/>
              </a:rPr>
              <a:t>Interactive Visual Analytics with </a:t>
            </a:r>
            <a:r>
              <a:rPr lang="en-US" b="1" dirty="0" err="1">
                <a:latin typeface="IBM Plex Mono Text"/>
                <a:ea typeface="Microsoft YaHei"/>
              </a:rPr>
              <a:t>Plotly</a:t>
            </a:r>
            <a:r>
              <a:rPr lang="en-US" b="1" dirty="0">
                <a:latin typeface="IBM Plex Mono Text"/>
                <a:ea typeface="Microsoft YaHei"/>
              </a:rPr>
              <a:t> and Dash</a:t>
            </a:r>
            <a:endParaRPr lang="en-US" sz="2400" dirty="0">
              <a:latin typeface="IBM Plex Mono Text"/>
              <a:ea typeface="Microsoft YaHei"/>
            </a:endParaRPr>
          </a:p>
          <a:p>
            <a:r>
              <a:rPr lang="en-US" sz="2400" dirty="0">
                <a:latin typeface="IBM Plex Mono Text"/>
                <a:ea typeface="Microsoft YaHei"/>
              </a:rPr>
              <a:t>Considering Payload Mass and Success by Booster Version (Payloads between 2,000 Kg and 5,000 Kg have the highest success rate) </a:t>
            </a:r>
            <a:r>
              <a:rPr lang="en-US" sz="1100" dirty="0">
                <a:solidFill>
                  <a:srgbClr val="FFFFFF"/>
                </a:solidFill>
                <a:latin typeface="Microsoft YaHei"/>
                <a:ea typeface="Microsoft YaHei"/>
              </a:rPr>
              <a:t>as the highest launch success rat</a:t>
            </a:r>
            <a:endParaRPr lang="en-US" sz="2400" dirty="0"/>
          </a:p>
          <a:p>
            <a:pPr lvl="1" algn="just"/>
            <a:endParaRPr lang="en-US" sz="1800">
              <a:cs typeface="Arial"/>
            </a:endParaRPr>
          </a:p>
          <a:p>
            <a:endParaRPr lang="en-US" sz="2200">
              <a:cs typeface="Arial"/>
            </a:endParaRPr>
          </a:p>
        </p:txBody>
      </p:sp>
      <p:pic>
        <p:nvPicPr>
          <p:cNvPr id="5" name="Picture 4" descr="A graph with numbers and dots&#10;&#10;Description automatically generated">
            <a:extLst>
              <a:ext uri="{FF2B5EF4-FFF2-40B4-BE49-F238E27FC236}">
                <a16:creationId xmlns:a16="http://schemas.microsoft.com/office/drawing/2014/main" id="{057D41A7-4A70-7B9B-998E-B2FDBC35536B}"/>
              </a:ext>
            </a:extLst>
          </p:cNvPr>
          <p:cNvPicPr>
            <a:picLocks noChangeAspect="1"/>
          </p:cNvPicPr>
          <p:nvPr/>
        </p:nvPicPr>
        <p:blipFill>
          <a:blip r:embed="rId2"/>
          <a:stretch>
            <a:fillRect/>
          </a:stretch>
        </p:blipFill>
        <p:spPr>
          <a:xfrm>
            <a:off x="2478128" y="2893955"/>
            <a:ext cx="6283519" cy="3200062"/>
          </a:xfrm>
          <a:prstGeom prst="rect">
            <a:avLst/>
          </a:prstGeom>
        </p:spPr>
      </p:pic>
    </p:spTree>
    <p:extLst>
      <p:ext uri="{BB962C8B-B14F-4D97-AF65-F5344CB8AC3E}">
        <p14:creationId xmlns:p14="http://schemas.microsoft.com/office/powerpoint/2010/main" val="693698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ea typeface="Microsoft YaHei"/>
              </a:rPr>
              <a:t>Interactive Visual Analytics with </a:t>
            </a:r>
            <a:r>
              <a:rPr lang="en-US" b="1" dirty="0" err="1">
                <a:latin typeface="IBM Plex Mono Text"/>
                <a:ea typeface="Microsoft YaHei"/>
              </a:rPr>
              <a:t>Plotly</a:t>
            </a:r>
            <a:r>
              <a:rPr lang="en-US" b="1" dirty="0">
                <a:latin typeface="IBM Plex Mono Text"/>
                <a:ea typeface="Microsoft YaHei"/>
              </a:rPr>
              <a:t> and Dash</a:t>
            </a:r>
            <a:endParaRPr lang="en-US" sz="2400" dirty="0">
              <a:latin typeface="IBM Plex Mono Text"/>
              <a:ea typeface="Microsoft YaHei"/>
            </a:endParaRPr>
          </a:p>
          <a:p>
            <a:r>
              <a:rPr lang="en-US" sz="2400" dirty="0">
                <a:latin typeface="IBM Plex Mono Text"/>
                <a:ea typeface="Microsoft YaHei"/>
              </a:rPr>
              <a:t>Considering Payload Mass and Success by Booster Version (Payloads above 6,000Kg have the lowest success rate).</a:t>
            </a:r>
            <a:r>
              <a:rPr lang="en-US" sz="1100" dirty="0">
                <a:solidFill>
                  <a:srgbClr val="FFFFFF"/>
                </a:solidFill>
                <a:latin typeface="Microsoft YaHei"/>
                <a:ea typeface="Microsoft YaHei"/>
              </a:rPr>
              <a:t>as the highest launch success rat</a:t>
            </a:r>
            <a:endParaRPr lang="en-US" sz="2400" dirty="0"/>
          </a:p>
          <a:p>
            <a:pPr lvl="1" algn="just"/>
            <a:endParaRPr lang="en-US" sz="1800">
              <a:cs typeface="Arial"/>
            </a:endParaRPr>
          </a:p>
          <a:p>
            <a:endParaRPr lang="en-US" sz="2200">
              <a:cs typeface="Arial"/>
            </a:endParaRPr>
          </a:p>
        </p:txBody>
      </p:sp>
      <p:pic>
        <p:nvPicPr>
          <p:cNvPr id="4" name="Picture 3" descr="A graph with numbers and dots&#10;&#10;Description automatically generated">
            <a:extLst>
              <a:ext uri="{FF2B5EF4-FFF2-40B4-BE49-F238E27FC236}">
                <a16:creationId xmlns:a16="http://schemas.microsoft.com/office/drawing/2014/main" id="{9759F27A-AED5-C97D-D988-009D7C2BF2BA}"/>
              </a:ext>
            </a:extLst>
          </p:cNvPr>
          <p:cNvPicPr>
            <a:picLocks noChangeAspect="1"/>
          </p:cNvPicPr>
          <p:nvPr/>
        </p:nvPicPr>
        <p:blipFill>
          <a:blip r:embed="rId2"/>
          <a:stretch>
            <a:fillRect/>
          </a:stretch>
        </p:blipFill>
        <p:spPr>
          <a:xfrm>
            <a:off x="2732896" y="2819076"/>
            <a:ext cx="6422035" cy="3303620"/>
          </a:xfrm>
          <a:prstGeom prst="rect">
            <a:avLst/>
          </a:prstGeom>
        </p:spPr>
      </p:pic>
    </p:spTree>
    <p:extLst>
      <p:ext uri="{BB962C8B-B14F-4D97-AF65-F5344CB8AC3E}">
        <p14:creationId xmlns:p14="http://schemas.microsoft.com/office/powerpoint/2010/main" val="71845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ea typeface="Microsoft YaHei"/>
              </a:rPr>
              <a:t>Interactive Visual Analytics with </a:t>
            </a:r>
            <a:r>
              <a:rPr lang="en-US" b="1" dirty="0" err="1">
                <a:latin typeface="IBM Plex Mono Text"/>
                <a:ea typeface="Microsoft YaHei"/>
              </a:rPr>
              <a:t>Plotly</a:t>
            </a:r>
            <a:r>
              <a:rPr lang="en-US" b="1" dirty="0">
                <a:latin typeface="IBM Plex Mono Text"/>
                <a:ea typeface="Microsoft YaHei"/>
              </a:rPr>
              <a:t> and Dash</a:t>
            </a:r>
            <a:endParaRPr lang="en-US" sz="2400" dirty="0">
              <a:latin typeface="IBM Plex Mono Text"/>
              <a:ea typeface="Microsoft YaHei"/>
            </a:endParaRPr>
          </a:p>
          <a:p>
            <a:r>
              <a:rPr lang="en-US" sz="2400" dirty="0">
                <a:latin typeface="IBM Plex Mono Text"/>
                <a:ea typeface="Microsoft YaHei"/>
              </a:rPr>
              <a:t>Considering Payload Mass and Success by Booster Version (F9 Booster version FT has the highest launch success rate). </a:t>
            </a:r>
            <a:r>
              <a:rPr lang="en-US" sz="1100" dirty="0">
                <a:solidFill>
                  <a:srgbClr val="FFFFFF"/>
                </a:solidFill>
                <a:latin typeface="Microsoft YaHei"/>
                <a:ea typeface="Microsoft YaHei"/>
              </a:rPr>
              <a:t>as the highest launch success rat</a:t>
            </a:r>
            <a:endParaRPr lang="en-US" sz="2400" dirty="0"/>
          </a:p>
          <a:p>
            <a:pPr lvl="1" algn="just"/>
            <a:endParaRPr lang="en-US" sz="1800">
              <a:cs typeface="Arial"/>
            </a:endParaRPr>
          </a:p>
          <a:p>
            <a:endParaRPr lang="en-US" sz="2200">
              <a:cs typeface="Arial"/>
            </a:endParaRPr>
          </a:p>
        </p:txBody>
      </p:sp>
      <p:pic>
        <p:nvPicPr>
          <p:cNvPr id="6" name="Picture 5" descr="A graph with numbers and dots&#10;&#10;Description automatically generated">
            <a:extLst>
              <a:ext uri="{FF2B5EF4-FFF2-40B4-BE49-F238E27FC236}">
                <a16:creationId xmlns:a16="http://schemas.microsoft.com/office/drawing/2014/main" id="{9A79DC5B-CF6D-D236-CD1A-6120321EBB0F}"/>
              </a:ext>
            </a:extLst>
          </p:cNvPr>
          <p:cNvPicPr>
            <a:picLocks noChangeAspect="1"/>
          </p:cNvPicPr>
          <p:nvPr/>
        </p:nvPicPr>
        <p:blipFill>
          <a:blip r:embed="rId2"/>
          <a:stretch>
            <a:fillRect/>
          </a:stretch>
        </p:blipFill>
        <p:spPr>
          <a:xfrm>
            <a:off x="2451955" y="2847848"/>
            <a:ext cx="6156570" cy="3102751"/>
          </a:xfrm>
          <a:prstGeom prst="rect">
            <a:avLst/>
          </a:prstGeom>
        </p:spPr>
      </p:pic>
    </p:spTree>
    <p:extLst>
      <p:ext uri="{BB962C8B-B14F-4D97-AF65-F5344CB8AC3E}">
        <p14:creationId xmlns:p14="http://schemas.microsoft.com/office/powerpoint/2010/main" val="162254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835469" y="1748915"/>
            <a:ext cx="10395593" cy="4274624"/>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400" dirty="0">
                <a:latin typeface="IBM Plex Mono Text"/>
              </a:rPr>
              <a:t>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Instead of using rocket science to determine if the first stage will land successfully, machine learning model was trained and used public information to predict if SpaceX will reuse the first stage.</a:t>
            </a:r>
          </a:p>
          <a:p>
            <a:r>
              <a:rPr lang="en-US" sz="2400" dirty="0">
                <a:latin typeface="IBM Plex Mono Text"/>
              </a:rPr>
              <a:t>Questions to be answered</a:t>
            </a:r>
          </a:p>
          <a:p>
            <a:pPr marL="685800">
              <a:spcBef>
                <a:spcPts val="500"/>
              </a:spcBef>
            </a:pPr>
            <a:r>
              <a:rPr lang="en-US" sz="2400" dirty="0">
                <a:latin typeface="IBM Plex Mono Text"/>
              </a:rPr>
              <a:t>What are factors that determine successfully landing of a first stage.</a:t>
            </a:r>
          </a:p>
          <a:p>
            <a:pPr marL="685800">
              <a:spcBef>
                <a:spcPts val="500"/>
              </a:spcBef>
            </a:pPr>
            <a:r>
              <a:rPr lang="en-US" sz="2400" dirty="0">
                <a:latin typeface="IBM Plex Mono Text"/>
              </a:rPr>
              <a:t>What is rate of change of success rate of landing with time.</a:t>
            </a:r>
          </a:p>
          <a:p>
            <a:pPr marL="685800">
              <a:spcBef>
                <a:spcPts val="500"/>
              </a:spcBef>
            </a:pPr>
            <a:r>
              <a:rPr lang="en-US" sz="2400" dirty="0">
                <a:latin typeface="IBM Plex Mono Text"/>
              </a:rPr>
              <a:t>What are required operating conditions for successfully first stage landing.</a:t>
            </a:r>
            <a:endParaRPr lang="en-US" sz="2400" dirty="0"/>
          </a:p>
          <a:p>
            <a:pPr marL="685800">
              <a:spcBef>
                <a:spcPts val="500"/>
              </a:spcBef>
            </a:pPr>
            <a:r>
              <a:rPr lang="en-US" sz="2400" dirty="0">
                <a:latin typeface="IBM Plex Mono Text"/>
              </a:rPr>
              <a:t>What method correctly predict success of landing of first stage.</a:t>
            </a:r>
            <a:endParaRPr lang="en-US" sz="2400" dirty="0"/>
          </a:p>
        </p:txBody>
      </p:sp>
    </p:spTree>
    <p:extLst>
      <p:ext uri="{BB962C8B-B14F-4D97-AF65-F5344CB8AC3E}">
        <p14:creationId xmlns:p14="http://schemas.microsoft.com/office/powerpoint/2010/main" val="1006151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latin typeface="IBM Plex Mono SemiBold"/>
              </a:rPr>
              <a:t>RESULTS</a:t>
            </a:r>
            <a:endParaRPr lang="en-US"/>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840" y="1576606"/>
            <a:ext cx="10664568" cy="4600357"/>
          </a:xfrm>
        </p:spPr>
        <p:txBody>
          <a:bodyPr vert="horz" lIns="91440" tIns="45720" rIns="91440" bIns="45720" rtlCol="0" anchor="t">
            <a:normAutofit/>
          </a:bodyPr>
          <a:lstStyle/>
          <a:p>
            <a:r>
              <a:rPr lang="en-US" b="1" dirty="0">
                <a:latin typeface="IBM Plex Mono Text"/>
                <a:ea typeface="Microsoft YaHei"/>
              </a:rPr>
              <a:t>Predictive Analysis Results</a:t>
            </a:r>
          </a:p>
          <a:p>
            <a:r>
              <a:rPr lang="en-US" sz="2400" dirty="0">
                <a:latin typeface="IBM Plex Mono Text"/>
                <a:ea typeface="Microsoft YaHei"/>
              </a:rPr>
              <a:t>Compare Accuracy of all models (Decision Tree is the best with Accuracy of 0.8768)</a:t>
            </a:r>
            <a:r>
              <a:rPr lang="en-US" sz="1100" dirty="0">
                <a:solidFill>
                  <a:srgbClr val="FFFFFF"/>
                </a:solidFill>
                <a:latin typeface="Microsoft YaHei"/>
                <a:ea typeface="Microsoft YaHei"/>
              </a:rPr>
              <a:t>as the highest launch success rat</a:t>
            </a:r>
            <a:endParaRPr lang="en-US" sz="2400" dirty="0"/>
          </a:p>
          <a:p>
            <a:pPr lvl="1" algn="just"/>
            <a:endParaRPr lang="en-US" sz="1800">
              <a:cs typeface="Arial"/>
            </a:endParaRPr>
          </a:p>
          <a:p>
            <a:endParaRPr lang="en-US" sz="2200">
              <a:cs typeface="Arial"/>
            </a:endParaRPr>
          </a:p>
        </p:txBody>
      </p:sp>
      <p:pic>
        <p:nvPicPr>
          <p:cNvPr id="5" name="Picture 4" descr="A screen shot of a computer&#10;&#10;Description automatically generated">
            <a:extLst>
              <a:ext uri="{FF2B5EF4-FFF2-40B4-BE49-F238E27FC236}">
                <a16:creationId xmlns:a16="http://schemas.microsoft.com/office/drawing/2014/main" id="{8BC83B74-939B-9CA2-A289-1B6DACE8A25E}"/>
              </a:ext>
            </a:extLst>
          </p:cNvPr>
          <p:cNvPicPr>
            <a:picLocks noChangeAspect="1"/>
          </p:cNvPicPr>
          <p:nvPr/>
        </p:nvPicPr>
        <p:blipFill>
          <a:blip r:embed="rId2"/>
          <a:stretch>
            <a:fillRect/>
          </a:stretch>
        </p:blipFill>
        <p:spPr>
          <a:xfrm>
            <a:off x="1135529" y="2771638"/>
            <a:ext cx="9228668" cy="1010921"/>
          </a:xfrm>
          <a:prstGeom prst="rect">
            <a:avLst/>
          </a:prstGeom>
        </p:spPr>
      </p:pic>
      <p:pic>
        <p:nvPicPr>
          <p:cNvPr id="7" name="Picture 6" descr="A computer screen shot of a computer code&#10;&#10;Description automatically generated">
            <a:extLst>
              <a:ext uri="{FF2B5EF4-FFF2-40B4-BE49-F238E27FC236}">
                <a16:creationId xmlns:a16="http://schemas.microsoft.com/office/drawing/2014/main" id="{A9A6E407-8AB6-B17E-341E-335E5C827383}"/>
              </a:ext>
            </a:extLst>
          </p:cNvPr>
          <p:cNvPicPr>
            <a:picLocks noChangeAspect="1"/>
          </p:cNvPicPr>
          <p:nvPr/>
        </p:nvPicPr>
        <p:blipFill>
          <a:blip r:embed="rId3"/>
          <a:stretch>
            <a:fillRect/>
          </a:stretch>
        </p:blipFill>
        <p:spPr>
          <a:xfrm>
            <a:off x="996076" y="3838078"/>
            <a:ext cx="9343219" cy="1054469"/>
          </a:xfrm>
          <a:prstGeom prst="rect">
            <a:avLst/>
          </a:prstGeom>
        </p:spPr>
      </p:pic>
      <p:pic>
        <p:nvPicPr>
          <p:cNvPr id="8" name="Picture 7" descr="A computer screen shot of a computer&#10;&#10;Description automatically generated">
            <a:extLst>
              <a:ext uri="{FF2B5EF4-FFF2-40B4-BE49-F238E27FC236}">
                <a16:creationId xmlns:a16="http://schemas.microsoft.com/office/drawing/2014/main" id="{3631D1A8-1AB9-8078-3D7A-C2955B99A302}"/>
              </a:ext>
            </a:extLst>
          </p:cNvPr>
          <p:cNvPicPr>
            <a:picLocks noChangeAspect="1"/>
          </p:cNvPicPr>
          <p:nvPr/>
        </p:nvPicPr>
        <p:blipFill>
          <a:blip r:embed="rId4"/>
          <a:stretch>
            <a:fillRect/>
          </a:stretch>
        </p:blipFill>
        <p:spPr>
          <a:xfrm>
            <a:off x="906431" y="4971925"/>
            <a:ext cx="9432865" cy="1257052"/>
          </a:xfrm>
          <a:prstGeom prst="rect">
            <a:avLst/>
          </a:prstGeom>
        </p:spPr>
      </p:pic>
    </p:spTree>
    <p:extLst>
      <p:ext uri="{BB962C8B-B14F-4D97-AF65-F5344CB8AC3E}">
        <p14:creationId xmlns:p14="http://schemas.microsoft.com/office/powerpoint/2010/main" val="2189682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a:bodyPr>
          <a:lstStyle/>
          <a:p>
            <a:pPr marL="0" indent="0">
              <a:buNone/>
            </a:pPr>
            <a:r>
              <a:rPr lang="en-US" dirty="0">
                <a:latin typeface="IBM Plex Mono Text"/>
              </a:rPr>
              <a:t>Findings</a:t>
            </a:r>
          </a:p>
          <a:p>
            <a:r>
              <a:rPr lang="en-US" dirty="0">
                <a:latin typeface="IBM Plex Mono Text"/>
              </a:rPr>
              <a:t>All site are near equator line</a:t>
            </a:r>
          </a:p>
          <a:p>
            <a:r>
              <a:rPr lang="en-US" dirty="0">
                <a:latin typeface="IBM Plex Mono Text"/>
              </a:rPr>
              <a:t>All sites are near the coast</a:t>
            </a:r>
          </a:p>
          <a:p>
            <a:r>
              <a:rPr lang="en-US" dirty="0">
                <a:latin typeface="IBM Plex Mono Text"/>
              </a:rPr>
              <a:t>No much difference in accuracy among the used methods</a:t>
            </a:r>
          </a:p>
          <a:p>
            <a:r>
              <a:rPr lang="en-US" dirty="0">
                <a:latin typeface="IBM Plex Mono Text"/>
              </a:rPr>
              <a:t>With time launch success increased</a:t>
            </a:r>
          </a:p>
          <a:p>
            <a:endParaRPr lang="en-US" dirty="0">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61424"/>
            <a:ext cx="5181600" cy="4351338"/>
          </a:xfrm>
        </p:spPr>
        <p:txBody>
          <a:bodyPr vert="horz" lIns="91440" tIns="45720" rIns="91440" bIns="45720" rtlCol="0" anchor="t">
            <a:normAutofit/>
          </a:bodyPr>
          <a:lstStyle/>
          <a:p>
            <a:pPr marL="0" indent="0">
              <a:buNone/>
            </a:pPr>
            <a:r>
              <a:rPr lang="en-US" dirty="0">
                <a:latin typeface="IBM Plex Mono Text"/>
              </a:rPr>
              <a:t>Implications</a:t>
            </a:r>
          </a:p>
          <a:p>
            <a:r>
              <a:rPr lang="en-US" dirty="0">
                <a:latin typeface="IBM Plex Mono Text"/>
              </a:rPr>
              <a:t>Low fuel consumption</a:t>
            </a:r>
            <a:endParaRPr lang="en-US" dirty="0"/>
          </a:p>
          <a:p>
            <a:r>
              <a:rPr lang="en-US" dirty="0">
                <a:latin typeface="IBM Plex Mono Text"/>
              </a:rPr>
              <a:t>High safety to surroundings</a:t>
            </a:r>
          </a:p>
          <a:p>
            <a:r>
              <a:rPr lang="en-US" dirty="0">
                <a:latin typeface="IBM Plex Mono Text"/>
              </a:rPr>
              <a:t>Selection of any methods mentioned for predict is okay</a:t>
            </a:r>
          </a:p>
          <a:p>
            <a:r>
              <a:rPr lang="en-US" dirty="0">
                <a:latin typeface="IBM Plex Mono Text"/>
              </a:rPr>
              <a:t>Models should be trained with more data for better results.</a:t>
            </a:r>
          </a:p>
        </p:txBody>
      </p:sp>
    </p:spTree>
    <p:extLst>
      <p:ext uri="{BB962C8B-B14F-4D97-AF65-F5344CB8AC3E}">
        <p14:creationId xmlns:p14="http://schemas.microsoft.com/office/powerpoint/2010/main" val="647271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lnSpcReduction="10000"/>
          </a:bodyPr>
          <a:lstStyle/>
          <a:p>
            <a:pPr marL="0" indent="0">
              <a:buNone/>
            </a:pPr>
            <a:r>
              <a:rPr lang="en-US" dirty="0">
                <a:latin typeface="IBM Plex Mono Text"/>
              </a:rPr>
              <a:t>Findings</a:t>
            </a:r>
          </a:p>
          <a:p>
            <a:r>
              <a:rPr lang="en-US" dirty="0">
                <a:latin typeface="IBM Plex Mono Text"/>
              </a:rPr>
              <a:t>Some orbits(S-L1, GEO, HEO, and SSO) have success rate of 100%.</a:t>
            </a:r>
          </a:p>
          <a:p>
            <a:pPr algn="just"/>
            <a:r>
              <a:rPr lang="en-US" dirty="0">
                <a:latin typeface="IBM Plex Mono Text"/>
              </a:rPr>
              <a:t>There is a huge difference in success rate among the sites (KSC LC-39A has the highest success rate)</a:t>
            </a:r>
          </a:p>
          <a:p>
            <a:r>
              <a:rPr lang="en-US" dirty="0">
                <a:latin typeface="IBM Plex Mono Text"/>
              </a:rPr>
              <a:t>There is a range of payload mass that has high success rate(2000kg to 5000kG) </a:t>
            </a:r>
          </a:p>
          <a:p>
            <a:endParaRPr lang="en-US" dirty="0">
              <a:latin typeface="IBM Plex Mono Text"/>
            </a:endParaRPr>
          </a:p>
          <a:p>
            <a:endParaRPr lang="en-US" dirty="0">
              <a:latin typeface="IBM Plex Mono Text"/>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713115"/>
            <a:ext cx="5181600" cy="4351338"/>
          </a:xfrm>
        </p:spPr>
        <p:txBody>
          <a:bodyPr vert="horz" lIns="91440" tIns="45720" rIns="91440" bIns="45720" rtlCol="0" anchor="t">
            <a:normAutofit lnSpcReduction="10000"/>
          </a:bodyPr>
          <a:lstStyle/>
          <a:p>
            <a:pPr marL="0" indent="0">
              <a:buNone/>
            </a:pPr>
            <a:r>
              <a:rPr lang="en-US" dirty="0">
                <a:latin typeface="IBM Plex Mono Text"/>
              </a:rPr>
              <a:t>Implications</a:t>
            </a:r>
          </a:p>
          <a:p>
            <a:r>
              <a:rPr lang="en-US" dirty="0">
                <a:latin typeface="IBM Plex Mono Text"/>
              </a:rPr>
              <a:t>Selection of orbit is important for high success rate.</a:t>
            </a:r>
            <a:endParaRPr lang="en-US" dirty="0"/>
          </a:p>
          <a:p>
            <a:r>
              <a:rPr lang="en-US" dirty="0">
                <a:latin typeface="IBM Plex Mono Text"/>
              </a:rPr>
              <a:t>Selection of launching site is important for high success rate.</a:t>
            </a:r>
          </a:p>
          <a:p>
            <a:pPr marL="0" indent="0">
              <a:buNone/>
            </a:pPr>
            <a:endParaRPr lang="en-US" dirty="0">
              <a:latin typeface="IBM Plex Mono Text"/>
            </a:endParaRPr>
          </a:p>
          <a:p>
            <a:pPr algn="just"/>
            <a:r>
              <a:rPr lang="en-US" dirty="0">
                <a:latin typeface="IBM Plex Mono Text"/>
              </a:rPr>
              <a:t>Payload mass per booster version should be within the proper range for high success rate.</a:t>
            </a:r>
          </a:p>
        </p:txBody>
      </p:sp>
    </p:spTree>
    <p:extLst>
      <p:ext uri="{BB962C8B-B14F-4D97-AF65-F5344CB8AC3E}">
        <p14:creationId xmlns:p14="http://schemas.microsoft.com/office/powerpoint/2010/main" val="2621188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2513996" y="1697773"/>
            <a:ext cx="8727294" cy="4085404"/>
          </a:xfrm>
        </p:spPr>
        <p:txBody>
          <a:bodyPr vert="horz" lIns="91440" tIns="45720" rIns="91440" bIns="45720" rtlCol="0" anchor="t">
            <a:normAutofit fontScale="92500" lnSpcReduction="10000"/>
          </a:bodyPr>
          <a:lstStyle/>
          <a:p>
            <a:pPr algn="just"/>
            <a:r>
              <a:rPr lang="en-US" sz="2200" dirty="0">
                <a:latin typeface="IBM Plex Mono Text"/>
              </a:rPr>
              <a:t>Project showed that data science can well predict if first launch can land successfully.</a:t>
            </a:r>
            <a:endParaRPr lang="en-US" dirty="0">
              <a:latin typeface="IBM Plex Mono Text"/>
            </a:endParaRPr>
          </a:p>
          <a:p>
            <a:r>
              <a:rPr lang="en-US" dirty="0">
                <a:latin typeface="IBM Plex Mono Text"/>
              </a:rPr>
              <a:t>More dataset is needed to increase accuracy in prediction.</a:t>
            </a:r>
          </a:p>
          <a:p>
            <a:r>
              <a:rPr lang="en-US" dirty="0">
                <a:latin typeface="IBM Plex Mono Text"/>
              </a:rPr>
              <a:t>For generalization of results, needed to include data far away from equator line.</a:t>
            </a:r>
          </a:p>
          <a:p>
            <a:r>
              <a:rPr lang="en-US" dirty="0">
                <a:latin typeface="IBM Plex Mono Text"/>
              </a:rPr>
              <a:t>Data preprocessing with methods(Multiscale Principal Component Analysis(MSPCA)) that reduce dimension should be used for accuracy prediction</a:t>
            </a:r>
          </a:p>
          <a:p>
            <a:r>
              <a:rPr lang="en-US" dirty="0">
                <a:latin typeface="IBM Plex Mono Text"/>
              </a:rPr>
              <a:t>Methods that can compare results from multiple methods (</a:t>
            </a:r>
            <a:r>
              <a:rPr lang="en-US" dirty="0" err="1">
                <a:latin typeface="IBM Plex Mono Text"/>
              </a:rPr>
              <a:t>Bayser</a:t>
            </a:r>
            <a:r>
              <a:rPr lang="en-US" dirty="0">
                <a:latin typeface="IBM Plex Mono Text"/>
              </a:rPr>
              <a:t> </a:t>
            </a:r>
            <a:r>
              <a:rPr lang="en-US" dirty="0" err="1">
                <a:latin typeface="IBM Plex Mono Text"/>
              </a:rPr>
              <a:t>thorem</a:t>
            </a:r>
            <a:r>
              <a:rPr lang="en-US" dirty="0">
                <a:latin typeface="IBM Plex Mono Text"/>
              </a:rPr>
              <a:t>) should be used to decide the final answer  for reliable </a:t>
            </a:r>
            <a:r>
              <a:rPr lang="en-US" dirty="0" err="1">
                <a:latin typeface="IBM Plex Mono Text"/>
              </a:rPr>
              <a:t>classfication</a:t>
            </a:r>
            <a:r>
              <a:rPr lang="en-US" dirty="0">
                <a:latin typeface="IBM Plex Mono Text"/>
              </a:rPr>
              <a:t> results.</a:t>
            </a:r>
            <a:endParaRPr lang="en-US" dirty="0"/>
          </a:p>
          <a:p>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389537" y="2088326"/>
            <a:ext cx="1607074" cy="1607074"/>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a:bodyPr>
          <a:lstStyle/>
          <a:p>
            <a:r>
              <a:rPr lang="en-US" dirty="0">
                <a:latin typeface="IBM Plex Mono Text"/>
              </a:rPr>
              <a:t>Source Codes are found at:</a:t>
            </a:r>
          </a:p>
          <a:p>
            <a:r>
              <a:rPr lang="en-US" dirty="0">
                <a:latin typeface="IBM Plex Mono Text"/>
                <a:hlinkClick r:id="rId2"/>
              </a:rPr>
              <a:t>ramadhani28/AppliedDataScienceCapstone (github.com)</a:t>
            </a:r>
            <a:endParaRPr lang="en-US" dirty="0">
              <a:latin typeface="IBM Plex Mono Text"/>
            </a:endParaRP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33664" y="1790762"/>
            <a:ext cx="10395626" cy="4465887"/>
          </a:xfrm>
        </p:spPr>
        <p:txBody>
          <a:bodyPr vert="horz" lIns="91440" tIns="45720" rIns="91440" bIns="45720" rtlCol="0" anchor="t">
            <a:noAutofit/>
          </a:bodyPr>
          <a:lstStyle/>
          <a:p>
            <a:r>
              <a:rPr lang="en-US" sz="2400" dirty="0">
                <a:latin typeface="IBM Plex Mono Text"/>
              </a:rPr>
              <a:t>Reference is made summaries of the methodologies in the executive summary.</a:t>
            </a:r>
            <a:endParaRPr lang="en-US" sz="2400" dirty="0"/>
          </a:p>
          <a:p>
            <a:r>
              <a:rPr lang="en-US" sz="2400" dirty="0">
                <a:latin typeface="IBM Plex Mono Text"/>
              </a:rPr>
              <a:t>Data Collection through SpaceX REST API</a:t>
            </a:r>
          </a:p>
          <a:p>
            <a:pPr lvl="1" algn="just"/>
            <a:r>
              <a:rPr lang="en-US" dirty="0">
                <a:latin typeface="Arial"/>
                <a:cs typeface="Arial"/>
              </a:rPr>
              <a:t>Get request performed to obtain launch data from API.</a:t>
            </a:r>
          </a:p>
          <a:p>
            <a:pPr lvl="1" algn="just"/>
            <a:r>
              <a:rPr lang="en-US" dirty="0">
                <a:latin typeface="Arial"/>
                <a:cs typeface="Arial"/>
              </a:rPr>
              <a:t>Launch data from get request decoded using .</a:t>
            </a:r>
            <a:r>
              <a:rPr lang="en-US" dirty="0" err="1">
                <a:latin typeface="Arial"/>
                <a:cs typeface="Arial"/>
              </a:rPr>
              <a:t>json</a:t>
            </a:r>
            <a:r>
              <a:rPr lang="en-US" dirty="0">
                <a:latin typeface="Arial"/>
                <a:cs typeface="Arial"/>
              </a:rPr>
              <a:t>() method and then converted to </a:t>
            </a:r>
            <a:r>
              <a:rPr lang="en-US" dirty="0" err="1">
                <a:latin typeface="IBM Plex Mono Text"/>
                <a:cs typeface="Arial"/>
              </a:rPr>
              <a:t>dataframe</a:t>
            </a:r>
            <a:r>
              <a:rPr lang="en-US" dirty="0">
                <a:latin typeface="Arial"/>
                <a:cs typeface="Arial"/>
              </a:rPr>
              <a:t> using .</a:t>
            </a:r>
            <a:r>
              <a:rPr lang="en-US" dirty="0" err="1">
                <a:latin typeface="IBM Plex Mono Text"/>
                <a:cs typeface="Arial"/>
              </a:rPr>
              <a:t>json_normalize</a:t>
            </a:r>
            <a:r>
              <a:rPr lang="en-US" dirty="0">
                <a:latin typeface="IBM Plex Mono Text"/>
                <a:cs typeface="Arial"/>
              </a:rPr>
              <a:t> function.</a:t>
            </a:r>
          </a:p>
          <a:p>
            <a:pPr lvl="1" algn="just"/>
            <a:r>
              <a:rPr lang="en-US" dirty="0">
                <a:latin typeface="IBM Plex Mono Text"/>
                <a:cs typeface="Arial"/>
              </a:rPr>
              <a:t>Defined a series of helper functions that helped using the API to extract information using identification numbers in the launch data.</a:t>
            </a:r>
          </a:p>
          <a:p>
            <a:pPr lvl="1" algn="just"/>
            <a:r>
              <a:rPr lang="en-US" dirty="0">
                <a:latin typeface="IBM Plex Mono Text"/>
                <a:cs typeface="Arial"/>
              </a:rPr>
              <a:t>Create dictionary from data and create a </a:t>
            </a:r>
            <a:r>
              <a:rPr lang="en-US" dirty="0" err="1">
                <a:latin typeface="IBM Plex Mono Text"/>
                <a:cs typeface="Arial"/>
              </a:rPr>
              <a:t>dataframe</a:t>
            </a:r>
            <a:r>
              <a:rPr lang="en-US" dirty="0">
                <a:latin typeface="IBM Plex Mono Text"/>
                <a:cs typeface="Arial"/>
              </a:rPr>
              <a:t> from it.</a:t>
            </a:r>
          </a:p>
          <a:p>
            <a:pPr lvl="1" algn="just"/>
            <a:r>
              <a:rPr lang="en-US" dirty="0">
                <a:latin typeface="IBM Plex Mono Text"/>
                <a:cs typeface="Arial"/>
              </a:rPr>
              <a:t>Retain only data from launch 9 falcon on the </a:t>
            </a:r>
            <a:r>
              <a:rPr lang="en-US" err="1">
                <a:latin typeface="IBM Plex Mono Text"/>
                <a:cs typeface="Arial"/>
              </a:rPr>
              <a:t>dataframe</a:t>
            </a:r>
            <a:r>
              <a:rPr lang="en-US" dirty="0">
                <a:latin typeface="IBM Plex Mono Text"/>
                <a:cs typeface="Arial"/>
              </a:rPr>
              <a:t>.</a:t>
            </a:r>
          </a:p>
          <a:p>
            <a:pPr lvl="1" algn="just"/>
            <a:r>
              <a:rPr lang="en-US" dirty="0">
                <a:latin typeface="IBM Plex Mono Text"/>
                <a:cs typeface="Arial"/>
              </a:rPr>
              <a:t>Replace missing values of Payload Mass with calculated .mean()</a:t>
            </a:r>
          </a:p>
          <a:p>
            <a:pPr lvl="1" algn="just"/>
            <a:r>
              <a:rPr lang="en-US" dirty="0">
                <a:latin typeface="IBM Plex Mono Text"/>
                <a:cs typeface="Arial"/>
              </a:rPr>
              <a:t>Export data in the comma separated value (CSV) format.</a:t>
            </a:r>
          </a:p>
          <a:p>
            <a:pPr lvl="1" algn="just"/>
            <a:endParaRPr lang="en-US" sz="1800">
              <a:cs typeface="Arial"/>
            </a:endParaRPr>
          </a:p>
          <a:p>
            <a:pPr lvl="1" algn="just"/>
            <a:endParaRPr lang="en-US" sz="1800">
              <a:cs typeface="Arial"/>
            </a:endParaRPr>
          </a:p>
          <a:p>
            <a:endParaRPr lang="en-US" sz="2200"/>
          </a:p>
        </p:txBody>
      </p:sp>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20770" y="1789826"/>
            <a:ext cx="9673470" cy="4351338"/>
          </a:xfrm>
        </p:spPr>
        <p:txBody>
          <a:bodyPr vert="horz" lIns="91440" tIns="45720" rIns="91440" bIns="45720" rtlCol="0" anchor="t">
            <a:normAutofit/>
          </a:bodyPr>
          <a:lstStyle/>
          <a:p>
            <a:r>
              <a:rPr lang="en-US" b="1" dirty="0">
                <a:latin typeface="IBM Plex Mono Text"/>
              </a:rPr>
              <a:t>Data Collection through Web Scraping</a:t>
            </a:r>
            <a:endParaRPr lang="en-US" b="1" dirty="0"/>
          </a:p>
          <a:p>
            <a:pPr lvl="1" algn="just"/>
            <a:r>
              <a:rPr lang="en-US" dirty="0">
                <a:latin typeface="IBM Plex Mono Text"/>
              </a:rPr>
              <a:t>Request the Falcon9 Launch Wiki page from its URL and hence Create a </a:t>
            </a:r>
            <a:r>
              <a:rPr lang="en-US" err="1">
                <a:latin typeface="IBM Plex Mono Text"/>
              </a:rPr>
              <a:t>BeautifulSoup</a:t>
            </a:r>
            <a:r>
              <a:rPr lang="en-US" dirty="0">
                <a:latin typeface="IBM Plex Mono Text"/>
              </a:rPr>
              <a:t> object from the HTML response.</a:t>
            </a:r>
          </a:p>
          <a:p>
            <a:pPr lvl="1" algn="just"/>
            <a:r>
              <a:rPr lang="en-US" dirty="0">
                <a:latin typeface="IBM Plex Mono Text"/>
              </a:rPr>
              <a:t>Extract all column/variable names from the HTML table header.</a:t>
            </a:r>
            <a:endParaRPr lang="en-US" dirty="0"/>
          </a:p>
          <a:p>
            <a:pPr lvl="1" algn="just"/>
            <a:r>
              <a:rPr lang="en-US" dirty="0">
                <a:latin typeface="IBM Plex Mono Text"/>
                <a:cs typeface="Arial"/>
              </a:rPr>
              <a:t>Defined a series of helper functions that helped using the API to extract information using identification numbers in the launch data.</a:t>
            </a:r>
          </a:p>
          <a:p>
            <a:pPr lvl="1" algn="just"/>
            <a:r>
              <a:rPr lang="en-US" dirty="0">
                <a:latin typeface="IBM Plex Mono Text"/>
              </a:rPr>
              <a:t>Create a data frame by parsing the launch HTML tables which is attained by first creating dictionary from data then convert to data frame.</a:t>
            </a:r>
            <a:endParaRPr lang="en-US" dirty="0"/>
          </a:p>
          <a:p>
            <a:pPr lvl="1" algn="just"/>
            <a:r>
              <a:rPr lang="en-US" dirty="0">
                <a:latin typeface="IBM Plex Mono Text"/>
                <a:cs typeface="Arial"/>
              </a:rPr>
              <a:t>Export data in the comma separated value (CSV) format.</a:t>
            </a: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333707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3860" y="1626409"/>
            <a:ext cx="10569940" cy="4286593"/>
          </a:xfrm>
        </p:spPr>
        <p:txBody>
          <a:bodyPr vert="horz" lIns="91440" tIns="45720" rIns="91440" bIns="45720" rtlCol="0" anchor="t">
            <a:normAutofit/>
          </a:bodyPr>
          <a:lstStyle/>
          <a:p>
            <a:r>
              <a:rPr lang="en-US" b="1" dirty="0">
                <a:latin typeface="IBM Plex Mono Text"/>
              </a:rPr>
              <a:t>Data Transformation  through Data Wrangling.</a:t>
            </a:r>
            <a:endParaRPr lang="en-US" b="1" dirty="0"/>
          </a:p>
          <a:p>
            <a:pPr lvl="1" algn="just"/>
            <a:r>
              <a:rPr lang="en-US" dirty="0">
                <a:latin typeface="IBM Plex Mono Text"/>
              </a:rPr>
              <a:t>Exploratory data analysis has been through:</a:t>
            </a:r>
          </a:p>
          <a:p>
            <a:pPr lvl="1" algn="just"/>
            <a:r>
              <a:rPr lang="en-US" dirty="0">
                <a:latin typeface="IBM Plex Mono Text"/>
              </a:rPr>
              <a:t>Identifying and calculating the percentage of the missing values in each attribute.</a:t>
            </a:r>
          </a:p>
          <a:p>
            <a:pPr lvl="1" algn="just"/>
            <a:r>
              <a:rPr lang="en-US" dirty="0">
                <a:latin typeface="IBM Plex Mono Text"/>
              </a:rPr>
              <a:t>Identifying which columns are numerical and categorical.</a:t>
            </a:r>
          </a:p>
          <a:p>
            <a:pPr lvl="1" algn="just"/>
            <a:r>
              <a:rPr lang="en-US" dirty="0">
                <a:latin typeface="IBM Plex Mono Text"/>
              </a:rPr>
              <a:t>Calculating the number of launches on each site.</a:t>
            </a:r>
          </a:p>
          <a:p>
            <a:pPr lvl="1" algn="just"/>
            <a:r>
              <a:rPr lang="en-US" dirty="0">
                <a:latin typeface="IBM Plex Mono Text"/>
              </a:rPr>
              <a:t>Calculating the number and occurrence of each orbit.</a:t>
            </a:r>
          </a:p>
          <a:p>
            <a:pPr lvl="1" algn="just"/>
            <a:r>
              <a:rPr lang="en-US" dirty="0">
                <a:latin typeface="IBM Plex Mono Text"/>
              </a:rPr>
              <a:t>Calculating the number and occurrence of mission outcome of the orbits.</a:t>
            </a:r>
          </a:p>
          <a:p>
            <a:pPr lvl="1" algn="just"/>
            <a:r>
              <a:rPr lang="en-US" dirty="0">
                <a:latin typeface="IBM Plex Mono Text"/>
              </a:rPr>
              <a:t>Creating a landing outcome label from Outcome column.</a:t>
            </a:r>
            <a:endParaRPr lang="en-US" dirty="0">
              <a:latin typeface="IBM Plex Mono Text"/>
              <a:cs typeface="Arial"/>
            </a:endParaRPr>
          </a:p>
          <a:p>
            <a:pPr lvl="1" algn="just"/>
            <a:r>
              <a:rPr lang="en-US" dirty="0">
                <a:latin typeface="IBM Plex Mono Text"/>
                <a:cs typeface="Arial"/>
              </a:rPr>
              <a:t>Data obtained exported in CSV format.</a:t>
            </a:r>
            <a:endParaRPr lang="en-US" dirty="0">
              <a:cs typeface="Arial"/>
            </a:endParaRP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95445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968135" y="1850526"/>
            <a:ext cx="10485273" cy="4326437"/>
          </a:xfrm>
        </p:spPr>
        <p:txBody>
          <a:bodyPr vert="horz" lIns="91440" tIns="45720" rIns="91440" bIns="45720" rtlCol="0" anchor="t">
            <a:normAutofit/>
          </a:bodyPr>
          <a:lstStyle/>
          <a:p>
            <a:r>
              <a:rPr lang="en-US" b="1" dirty="0">
                <a:latin typeface="IBM Plex Mono Text"/>
              </a:rPr>
              <a:t>EDA Through Visualization</a:t>
            </a:r>
            <a:endParaRPr lang="en-US" b="1" dirty="0"/>
          </a:p>
          <a:p>
            <a:pPr lvl="1" algn="just"/>
            <a:r>
              <a:rPr lang="en-US" dirty="0">
                <a:latin typeface="IBM Plex Mono Text"/>
              </a:rPr>
              <a:t>Performed exploratory Data Analysis and Feature Engineering using Pandas and Matplotlib.</a:t>
            </a:r>
          </a:p>
          <a:p>
            <a:pPr lvl="1" algn="just"/>
            <a:r>
              <a:rPr lang="en-US" dirty="0">
                <a:latin typeface="IBM Plex Mono Text"/>
              </a:rPr>
              <a:t>Created plots (Scatter, Bar) used to Visualize the relationship between:</a:t>
            </a:r>
          </a:p>
          <a:p>
            <a:pPr marL="457200" lvl="1" indent="0">
              <a:buNone/>
            </a:pPr>
            <a:r>
              <a:rPr lang="en-US" dirty="0">
                <a:latin typeface="IBM Plex Mono Text"/>
              </a:rPr>
              <a:t>  (</a:t>
            </a:r>
            <a:r>
              <a:rPr lang="en-US" sz="2400" dirty="0">
                <a:latin typeface="IBM Plex Mono Text"/>
              </a:rPr>
              <a:t>F</a:t>
            </a:r>
            <a:r>
              <a:rPr lang="en-US" dirty="0">
                <a:latin typeface="IBM Plex Mono Text"/>
              </a:rPr>
              <a:t>light Number vs Payload, Flight Number vs Launch Site, Payload Mass (kg)     vs Launch Site, Payload Mass (kg) vs Orbit type, Success Rate vs Year).</a:t>
            </a:r>
            <a:endParaRPr lang="en-US" dirty="0"/>
          </a:p>
          <a:p>
            <a:pPr lvl="1" algn="just"/>
            <a:r>
              <a:rPr lang="en-US" dirty="0">
                <a:latin typeface="IBM Plex Mono Text"/>
              </a:rPr>
              <a:t>Preliminary insights obtained about how each important variable would affect the success rate, used to select the features that will be used in success prediction.</a:t>
            </a: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2355008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18722" y="1785782"/>
            <a:ext cx="9673470" cy="4351338"/>
          </a:xfrm>
        </p:spPr>
        <p:txBody>
          <a:bodyPr vert="horz" lIns="91440" tIns="45720" rIns="91440" bIns="45720" rtlCol="0" anchor="t">
            <a:normAutofit/>
          </a:bodyPr>
          <a:lstStyle/>
          <a:p>
            <a:r>
              <a:rPr lang="en-US" b="1" dirty="0">
                <a:latin typeface="IBM Plex Mono Text"/>
              </a:rPr>
              <a:t>EDA Through SQL</a:t>
            </a:r>
            <a:endParaRPr lang="en-US" b="1" dirty="0"/>
          </a:p>
          <a:p>
            <a:pPr lvl="1" algn="just"/>
            <a:r>
              <a:rPr lang="en-US" dirty="0">
                <a:latin typeface="IBM Plex Mono Text"/>
              </a:rPr>
              <a:t>Data from CSV loaded to database.</a:t>
            </a:r>
          </a:p>
          <a:p>
            <a:pPr lvl="1" algn="just"/>
            <a:r>
              <a:rPr lang="en-US" dirty="0">
                <a:latin typeface="IBM Plex Mono Text"/>
              </a:rPr>
              <a:t>Performed SQL queries to get insights from data such as:</a:t>
            </a:r>
          </a:p>
          <a:p>
            <a:pPr lvl="1" algn="just"/>
            <a:r>
              <a:rPr lang="en-US" dirty="0">
                <a:latin typeface="IBM Plex Mono Text"/>
              </a:rPr>
              <a:t>Displaying the names of the unique launch sites in the space mission.</a:t>
            </a:r>
          </a:p>
          <a:p>
            <a:pPr lvl="1" algn="just"/>
            <a:r>
              <a:rPr lang="en-US" dirty="0">
                <a:latin typeface="IBM Plex Mono Text"/>
                <a:cs typeface="Arial"/>
              </a:rPr>
              <a:t>Displaying 5 records where launch sites begin with the string ‘CCA'</a:t>
            </a:r>
          </a:p>
          <a:p>
            <a:pPr lvl="1" algn="just"/>
            <a:r>
              <a:rPr lang="en-US" dirty="0">
                <a:latin typeface="IBM Plex Mono Text"/>
                <a:cs typeface="Arial"/>
              </a:rPr>
              <a:t>Displaying the total payload mass carried by boosters launched by NASA (CRS).</a:t>
            </a:r>
          </a:p>
          <a:p>
            <a:pPr lvl="1" algn="just"/>
            <a:r>
              <a:rPr lang="en-US" dirty="0">
                <a:latin typeface="IBM Plex Mono Text"/>
                <a:cs typeface="Arial"/>
              </a:rPr>
              <a:t>Displaying average payload mass carried by booster version F9 v1.1</a:t>
            </a:r>
          </a:p>
          <a:p>
            <a:pPr lvl="1" algn="just"/>
            <a:r>
              <a:rPr lang="en-US" dirty="0">
                <a:latin typeface="IBM Plex Mono Text"/>
                <a:cs typeface="Arial"/>
              </a:rPr>
              <a:t>Listing the date when the first successful landing outcome in ground pad was achieved.</a:t>
            </a:r>
          </a:p>
          <a:p>
            <a:pPr lvl="1" algn="just"/>
            <a:endParaRPr lang="en-US">
              <a:cs typeface="Arial"/>
            </a:endParaRPr>
          </a:p>
          <a:p>
            <a:pPr lvl="1" algn="just"/>
            <a:endParaRPr lang="en-US" sz="1800">
              <a:cs typeface="Arial"/>
            </a:endParaRPr>
          </a:p>
          <a:p>
            <a:endParaRPr lang="en-US" sz="2200">
              <a:cs typeface="Arial"/>
            </a:endParaRPr>
          </a:p>
        </p:txBody>
      </p:sp>
    </p:spTree>
    <p:extLst>
      <p:ext uri="{BB962C8B-B14F-4D97-AF65-F5344CB8AC3E}">
        <p14:creationId xmlns:p14="http://schemas.microsoft.com/office/powerpoint/2010/main" val="2072975202"/>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2</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SLIDE_TEMPLATE_skill_network</vt:lpstr>
      <vt:lpstr>SpaceX Falcon 9 first stage Landing Prediction using Data Science. </vt:lpstr>
      <vt:lpstr>OUTLINE</vt:lpstr>
      <vt:lpstr>EXECUTIVE SUMMARY</vt:lpstr>
      <vt:lpstr>INTRODUCTION</vt:lpstr>
      <vt:lpstr>METHODOLOGY</vt:lpstr>
      <vt:lpstr>METHODOLOGY</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OVERALL FINDINGS &amp; IMPLICATIONS</vt:lpstr>
      <vt:lpstr>OVERALL FINDINGS &amp; IMPLICATIONS</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revision>725</cp:revision>
  <dcterms:created xsi:type="dcterms:W3CDTF">2020-10-28T18:29:43Z</dcterms:created>
  <dcterms:modified xsi:type="dcterms:W3CDTF">2024-02-15T14:05:43Z</dcterms:modified>
</cp:coreProperties>
</file>